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8"/>
  </p:notesMasterIdLst>
  <p:handoutMasterIdLst>
    <p:handoutMasterId r:id="rId49"/>
  </p:handoutMasterIdLst>
  <p:sldIdLst>
    <p:sldId id="324" r:id="rId2"/>
    <p:sldId id="386" r:id="rId3"/>
    <p:sldId id="327" r:id="rId4"/>
    <p:sldId id="328" r:id="rId5"/>
    <p:sldId id="329" r:id="rId6"/>
    <p:sldId id="330" r:id="rId7"/>
    <p:sldId id="331" r:id="rId8"/>
    <p:sldId id="334" r:id="rId9"/>
    <p:sldId id="335" r:id="rId10"/>
    <p:sldId id="337" r:id="rId11"/>
    <p:sldId id="338" r:id="rId12"/>
    <p:sldId id="339" r:id="rId13"/>
    <p:sldId id="340" r:id="rId14"/>
    <p:sldId id="342" r:id="rId15"/>
    <p:sldId id="343" r:id="rId16"/>
    <p:sldId id="387" r:id="rId17"/>
    <p:sldId id="388" r:id="rId18"/>
    <p:sldId id="347" r:id="rId19"/>
    <p:sldId id="348" r:id="rId20"/>
    <p:sldId id="389" r:id="rId21"/>
    <p:sldId id="352" r:id="rId22"/>
    <p:sldId id="353" r:id="rId23"/>
    <p:sldId id="354" r:id="rId24"/>
    <p:sldId id="355" r:id="rId25"/>
    <p:sldId id="390" r:id="rId26"/>
    <p:sldId id="359" r:id="rId27"/>
    <p:sldId id="391" r:id="rId28"/>
    <p:sldId id="362" r:id="rId29"/>
    <p:sldId id="363" r:id="rId30"/>
    <p:sldId id="364" r:id="rId31"/>
    <p:sldId id="365" r:id="rId32"/>
    <p:sldId id="366" r:id="rId33"/>
    <p:sldId id="367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80" r:id="rId44"/>
    <p:sldId id="381" r:id="rId45"/>
    <p:sldId id="392" r:id="rId46"/>
    <p:sldId id="385" r:id="rId47"/>
  </p:sldIdLst>
  <p:sldSz cx="9144000" cy="6858000" type="screen4x3"/>
  <p:notesSz cx="6883400" cy="9906000"/>
  <p:custDataLst>
    <p:tags r:id="rId5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orient="horz" pos="9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  <p15:guide id="7" pos="4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7F00"/>
    <a:srgbClr val="FF0000"/>
    <a:srgbClr val="3B9AC5"/>
    <a:srgbClr val="8AB8EA"/>
    <a:srgbClr val="EBF3FB"/>
    <a:srgbClr val="FFFFCC"/>
    <a:srgbClr val="D3E4F7"/>
    <a:srgbClr val="FFD4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4421" autoAdjust="0"/>
  </p:normalViewPr>
  <p:slideViewPr>
    <p:cSldViewPr>
      <p:cViewPr varScale="1">
        <p:scale>
          <a:sx n="105" d="100"/>
          <a:sy n="105" d="100"/>
        </p:scale>
        <p:origin x="1280" y="192"/>
      </p:cViewPr>
      <p:guideLst>
        <p:guide orient="horz" pos="2160"/>
        <p:guide orient="horz" pos="4080"/>
        <p:guide orient="horz" pos="960"/>
        <p:guide orient="horz" pos="3840"/>
        <p:guide pos="144"/>
        <p:guide pos="5568"/>
        <p:guide pos="44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90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90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402CBEB-465D-E548-86CD-1AD53160AE2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9290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90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520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705350"/>
            <a:ext cx="550545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90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D847844-DD07-AC47-80F6-EE0D27F10E3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1608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AF06FEC8-2375-4643-BAB0-D7C64CEA19EC}" type="slidenum">
              <a:rPr lang="en-US" altLang="en-US" sz="1300"/>
              <a:pPr/>
              <a:t>1</a:t>
            </a:fld>
            <a:endParaRPr lang="en-US" altLang="en-US" sz="1300" dirty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01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complaining about every character is annoying</a:t>
            </a:r>
          </a:p>
          <a:p>
            <a:endParaRPr lang="en-US" altLang="ko-KR"/>
          </a:p>
          <a:p>
            <a:r>
              <a:rPr lang="en-US" altLang="ko-KR"/>
              <a:t>turn off echo mode and discard characters until we get accetable input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01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complaining about every character is annoying</a:t>
            </a:r>
          </a:p>
          <a:p>
            <a:endParaRPr lang="en-US" altLang="ko-KR"/>
          </a:p>
          <a:p>
            <a:r>
              <a:rPr lang="en-US" altLang="ko-KR"/>
              <a:t>turn off echo mode and discard characters until we get accetable input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7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* fcntl : manipulate</a:t>
            </a:r>
            <a:r>
              <a:rPr lang="en-US" altLang="ko-KR" baseline="0"/>
              <a:t> fd</a:t>
            </a:r>
          </a:p>
          <a:p>
            <a:endParaRPr lang="en-US" altLang="ko-KR"/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* Blocking is a property of any open file, not only connections to the terminals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We </a:t>
            </a:r>
            <a:r>
              <a:rPr lang="en-US" altLang="ko-KR">
                <a:solidFill>
                  <a:srgbClr val="0000FF"/>
                </a:solidFill>
              </a:rPr>
              <a:t>turn off blocking</a:t>
            </a:r>
            <a:r>
              <a:rPr lang="en-US" altLang="ko-KR">
                <a:solidFill>
                  <a:srgbClr val="3366FF"/>
                </a:solidFill>
              </a:rPr>
              <a:t> </a:t>
            </a:r>
            <a:r>
              <a:rPr lang="en-US" altLang="ko-KR"/>
              <a:t>on a file descriptor and </a:t>
            </a:r>
            <a:r>
              <a:rPr lang="en-US" altLang="ko-KR">
                <a:solidFill>
                  <a:srgbClr val="0000FF"/>
                </a:solidFill>
              </a:rPr>
              <a:t>call </a:t>
            </a:r>
            <a:r>
              <a:rPr lang="en-US" altLang="ko-KR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read()</a:t>
            </a:r>
            <a:endParaRPr lang="en-US" altLang="ko-KR">
              <a:solidFill>
                <a:srgbClr val="0000FF"/>
              </a:solidFill>
            </a:endParaRPr>
          </a:p>
          <a:p>
            <a:pPr lvl="1"/>
            <a:r>
              <a:rPr lang="en-US" altLang="ko-KR"/>
              <a:t>If input is available, </a:t>
            </a:r>
            <a:r>
              <a:rPr lang="en-US" altLang="ko-KR" b="1">
                <a:latin typeface="Courier New" pitchFamily="49" charset="0"/>
                <a:cs typeface="Courier New" pitchFamily="49" charset="0"/>
              </a:rPr>
              <a:t>read()</a:t>
            </a:r>
            <a:r>
              <a:rPr lang="en-US" altLang="ko-KR" b="1"/>
              <a:t> </a:t>
            </a:r>
            <a:r>
              <a:rPr lang="en-US" altLang="ko-KR"/>
              <a:t>gets it and returns the number of characters it got. </a:t>
            </a:r>
          </a:p>
          <a:p>
            <a:pPr lvl="1"/>
            <a:r>
              <a:rPr lang="en-US" altLang="ko-KR">
                <a:solidFill>
                  <a:schemeClr val="tx1"/>
                </a:solidFill>
              </a:rPr>
              <a:t>If no characters are available, </a:t>
            </a:r>
            <a:r>
              <a:rPr lang="en-US" altLang="ko-KR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read()</a:t>
            </a:r>
            <a:r>
              <a:rPr lang="en-US" altLang="ko-KR">
                <a:solidFill>
                  <a:schemeClr val="tx1"/>
                </a:solidFill>
              </a:rPr>
              <a:t> returns 0, just as it does at end of file. </a:t>
            </a:r>
          </a:p>
          <a:p>
            <a:pPr lvl="1"/>
            <a:r>
              <a:rPr lang="en-US" altLang="ko-KR"/>
              <a:t>If there is an error, </a:t>
            </a:r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altLang="ko-KR" b="1"/>
              <a:t> </a:t>
            </a:r>
            <a:r>
              <a:rPr lang="en-US" altLang="ko-KR"/>
              <a:t>returns -1</a:t>
            </a:r>
            <a:endParaRPr lang="en-US" altLang="ko-KR">
              <a:latin typeface="Courier New" pitchFamily="49" charset="0"/>
              <a:cs typeface="Courier New" pitchFamily="49" charset="0"/>
            </a:endParaRPr>
          </a:p>
          <a:p>
            <a:endParaRPr lang="en-US" altLang="ko-KR" b="0">
              <a:solidFill>
                <a:schemeClr val="tx1"/>
              </a:solidFill>
              <a:cs typeface="Times New Roman" pitchFamily="18" charset="0"/>
            </a:endParaRPr>
          </a:p>
          <a:p>
            <a:r>
              <a:rPr lang="en-US" altLang="ko-KR" i="1"/>
              <a:t>Internally</a:t>
            </a:r>
            <a:r>
              <a:rPr lang="en-US" altLang="ko-KR"/>
              <a:t>, nonblocking operation is pretty simple. </a:t>
            </a:r>
          </a:p>
          <a:p>
            <a:pPr lvl="1"/>
            <a:r>
              <a:rPr lang="en-US" altLang="ko-KR"/>
              <a:t>Each file has </a:t>
            </a:r>
            <a:r>
              <a:rPr lang="en-US" altLang="ko-KR" i="1"/>
              <a:t>a </a:t>
            </a:r>
            <a:r>
              <a:rPr lang="en-US" altLang="ko-KR" b="1" i="1"/>
              <a:t>space</a:t>
            </a:r>
            <a:r>
              <a:rPr lang="en-US" altLang="ko-KR" i="1"/>
              <a:t> to hold available unread data</a:t>
            </a:r>
            <a:r>
              <a:rPr lang="en-US" altLang="ko-KR"/>
              <a:t>, inside the driver. </a:t>
            </a:r>
          </a:p>
          <a:p>
            <a:pPr lvl="1"/>
            <a:r>
              <a:rPr lang="en-US" altLang="ko-KR">
                <a:solidFill>
                  <a:schemeClr val="tx1"/>
                </a:solidFill>
              </a:rPr>
              <a:t>If the file descriptor has the </a:t>
            </a:r>
            <a:r>
              <a:rPr lang="en-US" altLang="ko-KR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O_NDELAY</a:t>
            </a:r>
            <a:r>
              <a:rPr lang="en-US" altLang="ko-KR">
                <a:solidFill>
                  <a:srgbClr val="0000FF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bit set and that space is empty, the </a:t>
            </a:r>
            <a:r>
              <a:rPr lang="en-US" altLang="ko-KR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read()</a:t>
            </a:r>
            <a:r>
              <a:rPr lang="en-US" altLang="ko-KR">
                <a:solidFill>
                  <a:schemeClr val="tx1"/>
                </a:solidFill>
              </a:rPr>
              <a:t>returns 0. </a:t>
            </a:r>
            <a:endParaRPr lang="en-US" altLang="ko-KR" b="0">
              <a:solidFill>
                <a:schemeClr val="tx1"/>
              </a:solidFill>
              <a:cs typeface="Times New Roman" pitchFamily="18" charset="0"/>
            </a:endParaRPr>
          </a:p>
          <a:p>
            <a:endParaRPr lang="en-US" altLang="ko-KR" b="0">
              <a:solidFill>
                <a:schemeClr val="tx1"/>
              </a:solidFill>
              <a:cs typeface="Times New Roman" pitchFamily="18" charset="0"/>
            </a:endParaRPr>
          </a:p>
          <a:p>
            <a:pPr lvl="2"/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33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altLang="ko-KR">
                <a:latin typeface="Courier New" pitchFamily="49" charset="0"/>
                <a:cs typeface="Courier New" pitchFamily="49" charset="0"/>
              </a:rPr>
              <a:t>Play_again3 </a:t>
            </a:r>
            <a:r>
              <a:rPr lang="en-US" altLang="ko-KR"/>
              <a:t>uses </a:t>
            </a:r>
            <a:r>
              <a:rPr lang="en-US" altLang="ko-KR">
                <a:latin typeface="Courier New" pitchFamily="49" charset="0"/>
                <a:cs typeface="Courier New" pitchFamily="49" charset="0"/>
              </a:rPr>
              <a:t>fcntl</a:t>
            </a:r>
            <a:r>
              <a:rPr lang="en-US" altLang="ko-KR"/>
              <a:t> to turn on the </a:t>
            </a:r>
            <a:r>
              <a:rPr lang="en-US" altLang="ko-KR">
                <a:latin typeface="Courier New" pitchFamily="49" charset="0"/>
                <a:cs typeface="Courier New" pitchFamily="49" charset="0"/>
              </a:rPr>
              <a:t>O_NDELAY</a:t>
            </a:r>
            <a:r>
              <a:rPr lang="en-US" altLang="ko-KR"/>
              <a:t> flag for the file descriptor. </a:t>
            </a:r>
          </a:p>
          <a:p>
            <a:pPr marL="914400" lvl="2" indent="0">
              <a:buNone/>
            </a:pPr>
            <a:r>
              <a:rPr lang="en-US" altLang="ko-KR"/>
              <a:t>   (You can use the </a:t>
            </a:r>
            <a:r>
              <a:rPr lang="en-US" altLang="ko-KR">
                <a:latin typeface="Courier New" pitchFamily="49" charset="0"/>
                <a:cs typeface="Courier New" pitchFamily="49" charset="0"/>
              </a:rPr>
              <a:t>O_NONBLOCK</a:t>
            </a:r>
            <a:r>
              <a:rPr lang="en-US" altLang="ko-KR"/>
              <a:t> bit.)</a:t>
            </a:r>
            <a:endParaRPr lang="en-US" altLang="ko-KR" b="0">
              <a:solidFill>
                <a:srgbClr val="0000FF"/>
              </a:solidFill>
              <a:cs typeface="Times New Roman" pitchFamily="18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4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altLang="ko-KR">
                <a:latin typeface="Courier New" pitchFamily="49" charset="0"/>
                <a:cs typeface="Courier New" pitchFamily="49" charset="0"/>
              </a:rPr>
              <a:t>Play_again3 </a:t>
            </a:r>
            <a:r>
              <a:rPr lang="en-US" altLang="ko-KR"/>
              <a:t>uses </a:t>
            </a:r>
            <a:r>
              <a:rPr lang="en-US" altLang="ko-KR">
                <a:latin typeface="Courier New" pitchFamily="49" charset="0"/>
                <a:cs typeface="Courier New" pitchFamily="49" charset="0"/>
              </a:rPr>
              <a:t>fcntl</a:t>
            </a:r>
            <a:r>
              <a:rPr lang="en-US" altLang="ko-KR"/>
              <a:t> to turn on the </a:t>
            </a:r>
            <a:r>
              <a:rPr lang="en-US" altLang="ko-KR">
                <a:latin typeface="Courier New" pitchFamily="49" charset="0"/>
                <a:cs typeface="Courier New" pitchFamily="49" charset="0"/>
              </a:rPr>
              <a:t>O_NDELAY</a:t>
            </a:r>
            <a:r>
              <a:rPr lang="en-US" altLang="ko-KR"/>
              <a:t> flag for the file descriptor. </a:t>
            </a:r>
          </a:p>
          <a:p>
            <a:pPr marL="914400" lvl="2" indent="0">
              <a:buNone/>
            </a:pPr>
            <a:r>
              <a:rPr lang="en-US" altLang="ko-KR"/>
              <a:t>   (You can use the </a:t>
            </a:r>
            <a:r>
              <a:rPr lang="en-US" altLang="ko-KR">
                <a:latin typeface="Courier New" pitchFamily="49" charset="0"/>
                <a:cs typeface="Courier New" pitchFamily="49" charset="0"/>
              </a:rPr>
              <a:t>O_NONBLOCK</a:t>
            </a:r>
            <a:r>
              <a:rPr lang="en-US" altLang="ko-KR"/>
              <a:t> bit.)</a:t>
            </a:r>
            <a:endParaRPr lang="en-US" altLang="ko-KR" b="0">
              <a:solidFill>
                <a:srgbClr val="0000FF"/>
              </a:solidFill>
              <a:cs typeface="Times New Roman" pitchFamily="18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7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0830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393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The</a:t>
            </a:r>
            <a:r>
              <a:rPr lang="en-US" altLang="ko-KR" sz="1600" b="0" i="0" kern="1200" baseline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driver also </a:t>
            </a:r>
            <a:r>
              <a:rPr lang="en-US" altLang="ko-KR" sz="1600" b="1" i="0" kern="1200" baseline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line-buffer output;</a:t>
            </a:r>
            <a:endParaRPr lang="en-US" altLang="ko-KR" sz="1600" b="1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0"/>
              <a:t>The driver buffers output </a:t>
            </a:r>
            <a:r>
              <a:rPr lang="en-US" altLang="ko-KR" sz="1600" b="0">
                <a:solidFill>
                  <a:schemeClr val="tx1"/>
                </a:solidFill>
              </a:rPr>
              <a:t>until</a:t>
            </a:r>
            <a:r>
              <a:rPr lang="en-US" altLang="ko-KR" sz="1600" b="1">
                <a:solidFill>
                  <a:schemeClr val="tx1"/>
                </a:solidFill>
              </a:rPr>
              <a:t> </a:t>
            </a:r>
            <a:r>
              <a:rPr lang="en-US" altLang="ko-KR" sz="1600">
                <a:solidFill>
                  <a:schemeClr val="tx1"/>
                </a:solidFill>
              </a:rPr>
              <a:t>it receives a newline or until the program tries to read from the terminal. </a:t>
            </a:r>
            <a:endParaRPr lang="en-US" altLang="ko-KR">
              <a:solidFill>
                <a:schemeClr val="tx1"/>
              </a:solidFill>
            </a:endParaRPr>
          </a:p>
          <a:p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fflush: If the given </a:t>
            </a:r>
            <a:r>
              <a:rPr lang="en-US" altLang="ko-KR" sz="1600" b="0" i="1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stream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was open for writing</a:t>
            </a:r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any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unwritten data in its output buffer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is written to the file.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65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ko-KR" i="1" dirty="0"/>
          </a:p>
          <a:p>
            <a:pPr lvl="1"/>
            <a:r>
              <a:rPr lang="en-US" altLang="ko-KR" i="1" dirty="0"/>
              <a:t>The terminals still in </a:t>
            </a:r>
            <a:r>
              <a:rPr lang="en-US" altLang="ko-KR" i="1" dirty="0" err="1"/>
              <a:t>nonblocking</a:t>
            </a:r>
            <a:r>
              <a:rPr lang="en-US" altLang="ko-KR" i="1" dirty="0"/>
              <a:t> mode </a:t>
            </a:r>
            <a:r>
              <a:rPr lang="en-US" altLang="ko-KR" dirty="0"/>
              <a:t>when the shell returns to print its prompt and get a command line from the user.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i="1" dirty="0"/>
              <a:t>The shell calls </a:t>
            </a:r>
            <a:r>
              <a:rPr lang="en-US" altLang="ko-KR" i="1" dirty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altLang="ko-KR" i="1" dirty="0"/>
              <a:t> to get the command line</a:t>
            </a:r>
            <a:r>
              <a:rPr lang="en-US" altLang="ko-KR" dirty="0"/>
              <a:t>, but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read</a:t>
            </a:r>
            <a:r>
              <a:rPr lang="en-US" altLang="ko-KR" dirty="0"/>
              <a:t>, operating in </a:t>
            </a:r>
            <a:r>
              <a:rPr lang="en-US" altLang="ko-KR" i="1" dirty="0" err="1"/>
              <a:t>nonblocking</a:t>
            </a:r>
            <a:r>
              <a:rPr lang="en-US" altLang="ko-KR" dirty="0"/>
              <a:t> mode, returns 0 immediately.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7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ko-KR"/>
          </a:p>
          <a:p>
            <a:r>
              <a:rPr lang="en-US" altLang="ko-KR" b="0"/>
              <a:t>Next project : </a:t>
            </a:r>
            <a:r>
              <a:rPr lang="en-US" altLang="ko-KR"/>
              <a:t>How to protect our program from Crtl-C?</a:t>
            </a:r>
          </a:p>
          <a:p>
            <a:endParaRPr lang="en-US" altLang="ko-KR"/>
          </a:p>
          <a:p>
            <a:r>
              <a:rPr lang="en-US" altLang="ko-KR"/>
              <a:t>Ctrl-C</a:t>
            </a:r>
            <a:r>
              <a:rPr lang="en-US" altLang="ko-KR" baseline="0"/>
              <a:t> interrupts the current running pg.</a:t>
            </a:r>
          </a:p>
          <a:p>
            <a:r>
              <a:rPr lang="en-US" altLang="ko-KR" baseline="0"/>
              <a:t>This interruption is produced by a kernel mechanism, called signal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/>
              <a:t>We refer to these </a:t>
            </a:r>
            <a:r>
              <a:rPr lang="en-US" altLang="ko-KR" b="1">
                <a:solidFill>
                  <a:schemeClr val="tx1"/>
                </a:solidFill>
              </a:rPr>
              <a:t>terminal-oriented programs</a:t>
            </a:r>
            <a:r>
              <a:rPr lang="en-US" altLang="ko-KR" b="1">
                <a:solidFill>
                  <a:schemeClr val="accent5"/>
                </a:solidFill>
              </a:rPr>
              <a:t> </a:t>
            </a:r>
            <a:r>
              <a:rPr lang="en-US" altLang="ko-KR" b="0"/>
              <a:t>as</a:t>
            </a:r>
            <a:r>
              <a:rPr lang="en-US" altLang="ko-KR">
                <a:solidFill>
                  <a:schemeClr val="tx1"/>
                </a:solidFill>
              </a:rPr>
              <a:t> user programs. </a:t>
            </a:r>
            <a:endParaRPr lang="ko-KR" altLang="en-US">
              <a:solidFill>
                <a:schemeClr val="tx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09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Ctrl-C key interrupts the currently running pg. This interruption is produced by a kernel mechanism called a "signal“</a:t>
            </a:r>
          </a:p>
          <a:p>
            <a:endParaRPr lang="en-US" altLang="ko-KR"/>
          </a:p>
          <a:p>
            <a:r>
              <a:rPr lang="en-US" altLang="ko-KR" sz="1600" b="1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VINTR </a:t>
            </a:r>
            <a:r>
              <a:rPr lang="en-US" altLang="ko-KR"/>
              <a:t>(003, ETX, Ctrl-C, or also 0177, DEL, rubout) </a:t>
            </a:r>
            <a:r>
              <a:rPr lang="en-US" altLang="ko-KR" b="1"/>
              <a:t>Interrupt character (INTR).</a:t>
            </a:r>
            <a:r>
              <a:rPr lang="en-US" altLang="ko-KR"/>
              <a:t> </a:t>
            </a:r>
          </a:p>
          <a:p>
            <a:endParaRPr lang="en-US" altLang="ko-KR"/>
          </a:p>
          <a:p>
            <a:r>
              <a:rPr lang="en-US" altLang="ko-KR"/>
              <a:t>Send a </a:t>
            </a:r>
            <a:r>
              <a:rPr lang="en-US" altLang="ko-KR" sz="1600" b="1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SIGINT </a:t>
            </a:r>
            <a:r>
              <a:rPr lang="en-US" altLang="ko-KR"/>
              <a:t>signal. Recognized when </a:t>
            </a:r>
            <a:r>
              <a:rPr lang="en-US" altLang="ko-KR" sz="1600" b="1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ISIG </a:t>
            </a:r>
            <a:r>
              <a:rPr lang="en-US" altLang="ko-KR"/>
              <a:t>is set, and then not passed as input.</a:t>
            </a:r>
          </a:p>
          <a:p>
            <a:endParaRPr lang="en-US" altLang="ko-KR"/>
          </a:p>
          <a:p>
            <a:r>
              <a:rPr lang="en-US" altLang="ko-KR" b="1"/>
              <a:t>Ctrl-C</a:t>
            </a:r>
            <a:r>
              <a:rPr lang="en-US" altLang="ko-KR" b="1" baseline="0"/>
              <a:t> interrupts the current running pg. </a:t>
            </a:r>
            <a:r>
              <a:rPr lang="en-US" altLang="ko-KR" baseline="0"/>
              <a:t>This interruption is produced </a:t>
            </a:r>
            <a:r>
              <a:rPr lang="en-US" altLang="ko-KR" b="1" baseline="0"/>
              <a:t>by a kernel mechanism</a:t>
            </a:r>
            <a:r>
              <a:rPr lang="en-US" altLang="ko-KR" baseline="0"/>
              <a:t>, called </a:t>
            </a:r>
            <a:r>
              <a:rPr lang="en-US" altLang="ko-KR" b="1" baseline="0"/>
              <a:t>signal</a:t>
            </a:r>
            <a:endParaRPr lang="ko-KR" altLang="en-US" b="1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91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Ctrl+C</a:t>
            </a:r>
            <a:r>
              <a:rPr lang="en-US" altLang="ko-KR" baseline="0"/>
              <a:t> : u ask the kernel to send the interrupt signal to the current running process</a:t>
            </a:r>
          </a:p>
          <a:p>
            <a:endParaRPr lang="en-US" altLang="ko-KR"/>
          </a:p>
          <a:p>
            <a:r>
              <a:rPr lang="en-US" altLang="ko-KR"/>
              <a:t>A signal is a short message sent from the kernel to a process. Users, other processes, and the kernel itself may request a signal.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95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What do signals do? It depends.</a:t>
            </a:r>
            <a:r>
              <a:rPr lang="en-US" altLang="ko-KR" baseline="0"/>
              <a:t> Many signals causes processes to die.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52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 process does not have to die when it receives SIGINT</a:t>
            </a:r>
          </a:p>
          <a:p>
            <a:endParaRPr lang="en-US" altLang="ko-KR"/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Does not have to use </a:t>
            </a:r>
            <a:r>
              <a:rPr lang="en-US" altLang="ko-KR">
                <a:latin typeface="Courier New" pitchFamily="49" charset="0"/>
                <a:cs typeface="Courier New" pitchFamily="49" charset="0"/>
              </a:rPr>
              <a:t>signal</a:t>
            </a:r>
            <a:r>
              <a:rPr lang="en-US" altLang="ko-KR"/>
              <a:t> to accept the default, but a process can </a:t>
            </a:r>
            <a:r>
              <a:rPr lang="en-US" altLang="ko-KR" i="1"/>
              <a:t>reset</a:t>
            </a:r>
            <a:r>
              <a:rPr lang="en-US" altLang="ko-KR"/>
              <a:t> the default action with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20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play_again3</a:t>
            </a:r>
            <a:r>
              <a:rPr lang="en-US" altLang="ko-KR" dirty="0"/>
              <a:t> program would be better if, upon receiving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SIGINT</a:t>
            </a:r>
            <a:r>
              <a:rPr lang="en-US" altLang="ko-KR" dirty="0"/>
              <a:t>, it called a function to restore settings and then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exit()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To install a signal handler, a program calls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signal(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signum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functionname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ko-KR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signal(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signum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functionname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altLang="ko-KR" dirty="0"/>
              <a:t>call allows exactly this sort of response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02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6604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 </a:t>
            </a:r>
            <a:r>
              <a:rPr lang="en-US" altLang="ko-KR"/>
              <a:t>catches the keyboard</a:t>
            </a:r>
            <a:r>
              <a:rPr lang="en-US" altLang="ko-KR" baseline="0"/>
              <a:t> signals and </a:t>
            </a:r>
            <a:r>
              <a:rPr lang="en-US" altLang="ko-KR" b="1" baseline="0"/>
              <a:t>exits as if</a:t>
            </a:r>
            <a:r>
              <a:rPr lang="en-US" altLang="ko-KR" baseline="0"/>
              <a:t> the user typed </a:t>
            </a:r>
            <a:r>
              <a:rPr lang="en-US" altLang="ko-KR" i="1" baseline="0"/>
              <a:t>no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shall learn about these topics by </a:t>
            </a:r>
            <a:r>
              <a:rPr lang="en-US" altLang="ko-KR" b="1" dirty="0"/>
              <a:t>writing a program that implements all these features.</a:t>
            </a:r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Lynx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is a customizable text-based web browser for use on cursor-addressable character cell terminals. </a:t>
            </a:r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Pine</a:t>
            </a:r>
            <a:r>
              <a:rPr lang="en-US" altLang="ko-KR" sz="16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is a freeware, text-based email client 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3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Explore the driver in detail by experimenting with a shot translation program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99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TeCanonical</a:t>
            </a:r>
            <a:r>
              <a:rPr lang="en-US" altLang="ko-KR" dirty="0"/>
              <a:t> Mode: Buffering and Editing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canonical processing = buffering+ editing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5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PKA: 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an acronym for Previously Known As</a:t>
            </a:r>
          </a:p>
          <a:p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r>
              <a:rPr lang="en-US" altLang="ko-KR" sz="1600">
                <a:solidFill>
                  <a:schemeClr val="accent5"/>
                </a:solidFill>
                <a:latin typeface="굴림"/>
                <a:ea typeface="굴림"/>
              </a:rPr>
              <a:t>※ </a:t>
            </a:r>
            <a:r>
              <a:rPr lang="en-US" altLang="ko-KR" sz="1600">
                <a:solidFill>
                  <a:schemeClr val="accent5"/>
                </a:solidFill>
              </a:rPr>
              <a:t>$ stty –a</a:t>
            </a:r>
          </a:p>
          <a:p>
            <a:r>
              <a:rPr lang="en-US" altLang="ko-KR" sz="1600">
                <a:solidFill>
                  <a:schemeClr val="accent5"/>
                </a:solidFill>
              </a:rPr>
              <a:t>… erase = ^? ( or ^H) ; werase = ^W; kill = ^U …</a:t>
            </a:r>
            <a:endParaRPr lang="ko-KR" altLang="en-US" sz="1600">
              <a:solidFill>
                <a:schemeClr val="accent5"/>
              </a:solidFill>
            </a:endParaRP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 terminal can be placed into "raw" mode where the characters are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not processed by the terminal driver, </a:t>
            </a:r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but are sent straight through</a:t>
            </a:r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(it can be set that INTR and QUIT characters are still processed). </a:t>
            </a:r>
          </a:p>
          <a:p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allows programs like </a:t>
            </a:r>
            <a:r>
              <a:rPr lang="en-US" altLang="ko-KR"/>
              <a:t>emacs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and </a:t>
            </a:r>
            <a:r>
              <a:rPr lang="en-US" altLang="ko-KR"/>
              <a:t>vi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to use the entire screen more easily.</a:t>
            </a:r>
            <a:endParaRPr lang="ko-KR" altLang="en-US"/>
          </a:p>
          <a:p>
            <a:endParaRPr lang="en-US" altLang="ko-KR"/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/>
              <a:t>When you design </a:t>
            </a:r>
            <a:r>
              <a:rPr lang="en-US" altLang="ko-KR" i="1"/>
              <a:t>a user program for Unix</a:t>
            </a:r>
            <a:r>
              <a:rPr lang="en-US" altLang="ko-KR"/>
              <a:t>, you need to decide which terminal mode matches the application.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40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fi</a:t>
            </a:r>
            <a:r>
              <a:rPr lang="en-US" altLang="ko-KR" baseline="0"/>
              <a:t> : endif in shell</a:t>
            </a:r>
          </a:p>
          <a:p>
            <a:endParaRPr lang="en-US" altLang="ko-KR" baseline="0"/>
          </a:p>
          <a:p>
            <a:r>
              <a:rPr lang="en-US" altLang="ko-KR"/>
              <a:t>A shell script is a computer program designed to be run by the Unix shell, a command-line interpreter.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61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play_again1 </a:t>
            </a:r>
            <a:r>
              <a:rPr lang="en-US" altLang="ko-KR" sz="1600">
                <a:solidFill>
                  <a:schemeClr val="tx1"/>
                </a:solidFill>
              </a:rPr>
              <a:t>receives and processes characters as they are typed </a:t>
            </a:r>
            <a:r>
              <a:rPr lang="en-US" altLang="ko-KR" sz="1600" b="1">
                <a:solidFill>
                  <a:schemeClr val="tx1"/>
                </a:solidFill>
              </a:rPr>
              <a:t>without</a:t>
            </a:r>
            <a:r>
              <a:rPr lang="en-US" altLang="ko-KR" sz="1600">
                <a:solidFill>
                  <a:schemeClr val="tx1"/>
                </a:solidFill>
              </a:rPr>
              <a:t> waiting for the </a:t>
            </a:r>
            <a:r>
              <a:rPr lang="en-US" altLang="ko-KR" sz="1600" b="1">
                <a:solidFill>
                  <a:schemeClr val="tx1"/>
                </a:solidFill>
              </a:rPr>
              <a:t>Enter key!</a:t>
            </a:r>
            <a:endParaRPr lang="ko-KR" altLang="en-US" sz="1600" b="1">
              <a:solidFill>
                <a:schemeClr val="tx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94"/>
          <p:cNvSpPr>
            <a:spLocks noChangeShapeType="1"/>
          </p:cNvSpPr>
          <p:nvPr userDrawn="1"/>
        </p:nvSpPr>
        <p:spPr bwMode="auto">
          <a:xfrm>
            <a:off x="304800" y="1066800"/>
            <a:ext cx="85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dirty="0"/>
          </a:p>
        </p:txBody>
      </p:sp>
      <p:sp>
        <p:nvSpPr>
          <p:cNvPr id="4170" name="Rectangle 74"/>
          <p:cNvSpPr>
            <a:spLocks noGrp="1" noChangeArrowheads="1"/>
          </p:cNvSpPr>
          <p:nvPr>
            <p:ph type="ctrTitle" sz="quarter"/>
          </p:nvPr>
        </p:nvSpPr>
        <p:spPr>
          <a:xfrm>
            <a:off x="304800" y="2511425"/>
            <a:ext cx="8534400" cy="9937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altLang="en-US" noProof="0" dirty="0"/>
              <a:t>Click to edit Master title style</a:t>
            </a:r>
          </a:p>
        </p:txBody>
      </p:sp>
      <p:sp>
        <p:nvSpPr>
          <p:cNvPr id="4171" name="Rectangle 7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4800" y="533400"/>
            <a:ext cx="6477000" cy="45720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GB" altLang="en-US" noProof="0" dirty="0"/>
              <a:t>Click to edit Master subtitle style</a:t>
            </a:r>
          </a:p>
        </p:txBody>
      </p:sp>
      <p:sp>
        <p:nvSpPr>
          <p:cNvPr id="8" name="Rectangle 2"/>
          <p:cNvSpPr txBox="1">
            <a:spLocks noChangeArrowheads="1"/>
          </p:cNvSpPr>
          <p:nvPr userDrawn="1"/>
        </p:nvSpPr>
        <p:spPr bwMode="auto">
          <a:xfrm>
            <a:off x="304800" y="4419600"/>
            <a:ext cx="8534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3600" kern="1200">
                <a:solidFill>
                  <a:schemeClr val="tx1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400" dirty="0"/>
              <a:t>Prof.</a:t>
            </a:r>
            <a:r>
              <a:rPr lang="en-GB" altLang="en-US" sz="2400" baseline="0" dirty="0"/>
              <a:t> Seokin Hong</a:t>
            </a:r>
          </a:p>
          <a:p>
            <a:pPr eaLnBrk="1" hangingPunct="1"/>
            <a:r>
              <a:rPr lang="en-GB" altLang="en-US" sz="2400" dirty="0"/>
              <a:t>Kyungpook</a:t>
            </a:r>
            <a:r>
              <a:rPr lang="en-GB" altLang="en-US" sz="2400" baseline="0" dirty="0"/>
              <a:t> National University</a:t>
            </a:r>
          </a:p>
          <a:p>
            <a:pPr eaLnBrk="1" hangingPunct="1"/>
            <a:r>
              <a:rPr lang="en-GB" altLang="en-US" sz="2400" baseline="0" dirty="0"/>
              <a:t>Fall 201</a:t>
            </a:r>
            <a:r>
              <a:rPr lang="en-US" altLang="ko-KR" sz="2400" baseline="0" dirty="0"/>
              <a:t>9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134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11FCF-A536-F84E-898B-BB10AC9701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502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685800"/>
            <a:ext cx="2152650" cy="506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685800"/>
            <a:ext cx="6305550" cy="5068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F7B15-483E-D34E-A1FA-6ADEA96D3E6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219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7278"/>
            <a:ext cx="8610600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334000"/>
          </a:xfrm>
        </p:spPr>
        <p:txBody>
          <a:bodyPr/>
          <a:lstStyle>
            <a:lvl1pPr marL="228600" indent="-228600">
              <a:buClr>
                <a:schemeClr val="tx1"/>
              </a:buClr>
              <a:buSzPct val="120000"/>
              <a:buFont typeface="Wingdings" charset="2"/>
              <a:buChar char="§"/>
              <a:defRPr sz="2400"/>
            </a:lvl1pPr>
            <a:lvl2pPr marL="457200" indent="-227013">
              <a:buClr>
                <a:schemeClr val="tx1"/>
              </a:buClr>
              <a:buSzPct val="100000"/>
              <a:buFont typeface="Courier New" charset="0"/>
              <a:buChar char="o"/>
              <a:defRPr sz="2000"/>
            </a:lvl2pPr>
            <a:lvl3pPr marL="682625" indent="-223838">
              <a:buClr>
                <a:schemeClr val="tx1"/>
              </a:buClr>
              <a:buFont typeface="Arial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02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D5448-591D-3940-967A-F8DE4BFDDAE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9623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41475"/>
            <a:ext cx="4229100" cy="4113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641475"/>
            <a:ext cx="4229100" cy="4113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467E7-10F9-E942-96FA-AF5BA8B92CB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496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65399-8DB2-3847-B0A6-253B38F6AAE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077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DB118-A9A6-B845-B1F7-ED34983FD23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957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5998-41F6-F448-9210-55043855CA0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403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8D953-B3C0-D345-90C9-095E0B1D49C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61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9BC00-3A25-1741-8B28-D8A22EF0D63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183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99219"/>
            <a:ext cx="8610600" cy="51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41475"/>
            <a:ext cx="8610600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113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0" y="6553200"/>
            <a:ext cx="503238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Tx/>
              <a:buFontTx/>
              <a:buNone/>
              <a:defRPr sz="1000" b="1">
                <a:solidFill>
                  <a:srgbClr val="005693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01E3FE-5C82-594D-A90D-9E7EBB62C15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1" name="Line 63"/>
          <p:cNvSpPr>
            <a:spLocks noChangeShapeType="1"/>
          </p:cNvSpPr>
          <p:nvPr/>
        </p:nvSpPr>
        <p:spPr bwMode="auto">
          <a:xfrm>
            <a:off x="260350" y="838200"/>
            <a:ext cx="862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 kern="1200">
          <a:solidFill>
            <a:schemeClr val="accent1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15000"/>
        </a:spcAft>
        <a:buClr>
          <a:srgbClr val="3B9AC5"/>
        </a:buClr>
        <a:buFont typeface="Wingdings" charset="2"/>
        <a:buChar char="Ø"/>
        <a:defRPr sz="2000" kern="1200">
          <a:solidFill>
            <a:schemeClr val="tx1"/>
          </a:solidFill>
          <a:latin typeface="+mn-lt"/>
          <a:ea typeface="Arial" charset="0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rgbClr val="3B9AC5"/>
        </a:buClr>
        <a:buFont typeface="Arial" charset="0"/>
        <a:buBlip>
          <a:blip r:embed="rId13"/>
        </a:buBlip>
        <a:defRPr kern="1200">
          <a:solidFill>
            <a:schemeClr val="tx1"/>
          </a:solidFill>
          <a:latin typeface="+mn-lt"/>
          <a:ea typeface="Arial" charset="0"/>
          <a:cs typeface="+mn-cs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600" kern="1200">
          <a:solidFill>
            <a:schemeClr val="tx1"/>
          </a:solidFill>
          <a:latin typeface="+mn-lt"/>
          <a:ea typeface="Arial" charset="0"/>
          <a:cs typeface="+mn-cs"/>
        </a:defRPr>
      </a:lvl3pPr>
      <a:lvl4pPr marL="912813" indent="-228600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400" kern="1200">
          <a:solidFill>
            <a:schemeClr val="tx1"/>
          </a:solidFill>
          <a:latin typeface="+mn-lt"/>
          <a:ea typeface="Arial" charset="0"/>
          <a:cs typeface="+mn-cs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400" kern="12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Ch6. Programming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for Humans </a:t>
            </a:r>
            <a:b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Terminal Control and Signals </a:t>
            </a:r>
            <a:endParaRPr lang="en-US" altLang="en-US" dirty="0">
              <a:solidFill>
                <a:schemeClr val="tx2">
                  <a:lumMod val="75000"/>
                </a:schemeClr>
              </a:solidFill>
              <a:ea typeface="ＭＳ Ｐゴシック" charset="-128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ELEC462003 </a:t>
            </a:r>
            <a:r>
              <a:rPr lang="en-GB" altLang="en-US" dirty="0"/>
              <a:t>System Programming</a:t>
            </a:r>
          </a:p>
        </p:txBody>
      </p:sp>
    </p:spTree>
    <p:extLst>
      <p:ext uri="{BB962C8B-B14F-4D97-AF65-F5344CB8AC3E}">
        <p14:creationId xmlns:p14="http://schemas.microsoft.com/office/powerpoint/2010/main" val="116773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6.1 Software Tools vs. Device-Specific Programs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6.2 Modes of the Terminal Driver</a:t>
            </a:r>
          </a:p>
          <a:p>
            <a:r>
              <a:rPr lang="en-US" altLang="ko-KR" dirty="0"/>
              <a:t>6.3 Writing a User Program: play-</a:t>
            </a:r>
            <a:r>
              <a:rPr lang="en-US" altLang="ko-KR" dirty="0" err="1"/>
              <a:t>again.c</a:t>
            </a:r>
            <a:endParaRPr lang="en-US" altLang="ko-KR" dirty="0"/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6.4 Signals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6.5 Prepared for Signals: play_again4.c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D6F10-46B5-914C-9AA3-8572B5AA0E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8887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shell script for a bank machine (ATM)</a:t>
            </a:r>
            <a:br>
              <a:rPr lang="ko-KR" altLang="en-US" dirty="0"/>
            </a:b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95400"/>
            <a:ext cx="5007769" cy="327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07704" y="2951787"/>
            <a:ext cx="1852127" cy="178904"/>
          </a:xfrm>
          <a:prstGeom prst="rect">
            <a:avLst/>
          </a:prstGeom>
          <a:solidFill>
            <a:srgbClr val="C3D69B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39550" y="3212211"/>
            <a:ext cx="1152128" cy="176898"/>
          </a:xfrm>
          <a:prstGeom prst="rect">
            <a:avLst/>
          </a:prstGeom>
          <a:solidFill>
            <a:srgbClr val="C3D69B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00935" y="2725072"/>
            <a:ext cx="2664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does the work of the ATM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00935" y="3097848"/>
            <a:ext cx="2919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obtains a yes or no answer from the user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직선 화살표 연결선 8"/>
          <p:cNvCxnSpPr>
            <a:endCxn id="7" idx="1"/>
          </p:cNvCxnSpPr>
          <p:nvPr/>
        </p:nvCxnSpPr>
        <p:spPr>
          <a:xfrm flipV="1">
            <a:off x="5364088" y="2894349"/>
            <a:ext cx="536847" cy="1416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580112" y="3300659"/>
            <a:ext cx="320823" cy="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B29AF9B-ADEA-D94C-82E5-2ED5D7DC5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119" y="4642537"/>
            <a:ext cx="3098800" cy="1993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DB6AE-E3E4-1E4F-B5BB-C5C8E818A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281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Ex2: </a:t>
            </a:r>
            <a:r>
              <a:rPr lang="en-US" altLang="ko-KR"/>
              <a:t>play_again.c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It obtains a yes or no answer from the user</a:t>
            </a:r>
          </a:p>
          <a:p>
            <a:endParaRPr lang="en-US" altLang="ko-KR" dirty="0"/>
          </a:p>
          <a:p>
            <a:r>
              <a:rPr lang="en-US" altLang="ko-KR" dirty="0"/>
              <a:t>The logic: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AA498E-4B4C-C446-A05B-8ABCF1291107}"/>
              </a:ext>
            </a:extLst>
          </p:cNvPr>
          <p:cNvSpPr/>
          <p:nvPr/>
        </p:nvSpPr>
        <p:spPr>
          <a:xfrm>
            <a:off x="1295400" y="3276600"/>
            <a:ext cx="374493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Prompt user with question</a:t>
            </a:r>
          </a:p>
          <a:p>
            <a:r>
              <a:rPr lang="en-US" sz="2400" dirty="0"/>
              <a:t>Accept input</a:t>
            </a:r>
          </a:p>
          <a:p>
            <a:r>
              <a:rPr lang="en-US" sz="2400" dirty="0"/>
              <a:t>If “y”, return 0</a:t>
            </a:r>
          </a:p>
          <a:p>
            <a:r>
              <a:rPr lang="en-US" sz="2400" dirty="0"/>
              <a:t>If “n”,  return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6F436-8EAA-DD41-A495-C8CCB56343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187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Ex2: play_again0.c</a:t>
            </a:r>
            <a:endParaRPr lang="ko-KR" alt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It obtains a yes or no answer from the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B2A9F-09FF-F447-89E4-6F4220FE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00200"/>
            <a:ext cx="5702300" cy="2235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E793B-8D2A-AA47-9598-17EE55E67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669850"/>
            <a:ext cx="4572000" cy="31432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D50C7-F1B3-2049-AB8B-8E1503FE31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96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Ex2: play_again0.c</a:t>
            </a:r>
            <a:endParaRPr lang="en-US" dirty="0"/>
          </a:p>
        </p:txBody>
      </p:sp>
      <p:sp useBgFill="1"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Two Problems caused by running in canonical mode</a:t>
            </a:r>
          </a:p>
          <a:p>
            <a:pPr marL="687387" lvl="1" indent="-457200">
              <a:buFont typeface="+mj-lt"/>
              <a:buAutoNum type="arabicParenR"/>
            </a:pPr>
            <a:r>
              <a:rPr lang="en-US" altLang="ko-KR" dirty="0"/>
              <a:t>User has to press the Enter key</a:t>
            </a:r>
          </a:p>
          <a:p>
            <a:pPr marL="687387" lvl="1" indent="-457200">
              <a:buFont typeface="+mj-lt"/>
              <a:buAutoNum type="arabicParenR"/>
            </a:pPr>
            <a:r>
              <a:rPr lang="en-US" altLang="ko-KR" dirty="0"/>
              <a:t>Program receives and processes an entire line of data when the user presses Enter.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First improvement: Turning off canonical input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FDCD76-1496-9646-8F6E-EE5B1E32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5080000" cy="457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6012-1597-AF41-A936-8F94666C41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034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Ex3: play_again1.c – immediate response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59C29-0895-E44C-97DA-28BEAF00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6682679" cy="3727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51B9-CB98-3141-89DB-CE16B86EB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953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Ex3: play_again1.c – immediate response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85A4C-BD54-6E47-9011-799BFEF4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76400"/>
            <a:ext cx="5413597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54123-8FDB-2F4D-A75F-4556DBB72C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686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Ex3: play_again1.c – immediate response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FE84C-498B-BC44-89E4-670BC9C2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37" y="990600"/>
            <a:ext cx="6141183" cy="5029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E5B5D-8379-C440-89EA-7740C8776840}"/>
              </a:ext>
            </a:extLst>
          </p:cNvPr>
          <p:cNvSpPr txBox="1"/>
          <p:nvPr/>
        </p:nvSpPr>
        <p:spPr>
          <a:xfrm>
            <a:off x="1869168" y="6173522"/>
            <a:ext cx="576472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// “</a:t>
            </a:r>
            <a:r>
              <a:rPr lang="en-US" sz="1400" dirty="0" err="1"/>
              <a:t>c_cc</a:t>
            </a:r>
            <a:r>
              <a:rPr lang="en-US" sz="1400" dirty="0"/>
              <a:t>” member :  the control character array</a:t>
            </a:r>
          </a:p>
          <a:p>
            <a:r>
              <a:rPr lang="en-US" sz="1400" dirty="0"/>
              <a:t>// VMIN : tells the driver how many characters at a time we are reading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CC9F7D-5A68-0D42-84F1-5E7E611D948C}"/>
              </a:ext>
            </a:extLst>
          </p:cNvPr>
          <p:cNvCxnSpPr/>
          <p:nvPr/>
        </p:nvCxnSpPr>
        <p:spPr bwMode="auto">
          <a:xfrm>
            <a:off x="2095500" y="2819400"/>
            <a:ext cx="4953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7D9512-DB86-2346-97F6-8A664A008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622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5148481"/>
            <a:ext cx="655320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play_again1 </a:t>
            </a:r>
            <a:r>
              <a:rPr lang="en-US" altLang="ko-KR" sz="1600">
                <a:solidFill>
                  <a:schemeClr val="tx1"/>
                </a:solidFill>
              </a:rPr>
              <a:t>receives and processes characters as they are typed </a:t>
            </a:r>
            <a:br>
              <a:rPr lang="en-US" altLang="ko-KR" sz="1600">
                <a:solidFill>
                  <a:schemeClr val="tx1"/>
                </a:solidFill>
              </a:rPr>
            </a:br>
            <a:r>
              <a:rPr lang="en-US" altLang="ko-KR" sz="1600" b="1">
                <a:solidFill>
                  <a:schemeClr val="tx1"/>
                </a:solidFill>
              </a:rPr>
              <a:t>without</a:t>
            </a:r>
            <a:r>
              <a:rPr lang="en-US" altLang="ko-KR" sz="1600">
                <a:solidFill>
                  <a:schemeClr val="tx1"/>
                </a:solidFill>
              </a:rPr>
              <a:t> waiting for the </a:t>
            </a:r>
            <a:r>
              <a:rPr lang="en-US" altLang="ko-KR" sz="1600" b="1">
                <a:solidFill>
                  <a:schemeClr val="tx1"/>
                </a:solidFill>
              </a:rPr>
              <a:t>Enter key!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Ex3: play_again1.c – immediate response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1066800"/>
            <a:ext cx="467977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$ </a:t>
            </a:r>
            <a:r>
              <a:rPr lang="en-US" sz="1600" dirty="0" err="1"/>
              <a:t>gcc</a:t>
            </a:r>
            <a:r>
              <a:rPr lang="en-US" sz="1600" dirty="0"/>
              <a:t> play_again1.c </a:t>
            </a:r>
            <a:r>
              <a:rPr lang="mr-IN" sz="1600" dirty="0"/>
              <a:t>–</a:t>
            </a:r>
            <a:r>
              <a:rPr lang="en-US" sz="1600" dirty="0"/>
              <a:t>o play_again1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07785-4367-AE45-A5D9-0AE55D7B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28800"/>
            <a:ext cx="5861603" cy="2912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3CD52-5A9C-FB49-BA1F-EBBB0DAF85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9908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Ex4: play_again2.c – ignore illegal keys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C6659-C9C2-7543-B710-9A606689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76400"/>
            <a:ext cx="7166372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5FB68-A035-8B4F-B034-9C87BAC1C1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478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Objectives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Ideas and Skills</a:t>
            </a:r>
          </a:p>
          <a:p>
            <a:pPr lvl="1"/>
            <a:r>
              <a:rPr lang="en-US" altLang="ko-KR" dirty="0"/>
              <a:t>Reading and changing settings of the terminal driver</a:t>
            </a:r>
          </a:p>
          <a:p>
            <a:pPr lvl="1"/>
            <a:r>
              <a:rPr lang="en-US" altLang="ko-KR" dirty="0"/>
              <a:t>Modes of the terminal driver</a:t>
            </a:r>
          </a:p>
          <a:p>
            <a:pPr lvl="1"/>
            <a:r>
              <a:rPr lang="en-US" altLang="ko-KR" dirty="0" err="1"/>
              <a:t>Nonblocking</a:t>
            </a:r>
            <a:r>
              <a:rPr lang="en-US" altLang="ko-KR" dirty="0"/>
              <a:t> input</a:t>
            </a:r>
          </a:p>
          <a:p>
            <a:pPr lvl="1"/>
            <a:r>
              <a:rPr lang="en-US" altLang="ko-KR" dirty="0"/>
              <a:t>Timeouts on user input</a:t>
            </a:r>
          </a:p>
          <a:p>
            <a:pPr lvl="1"/>
            <a:r>
              <a:rPr lang="en-US" altLang="ko-KR" dirty="0"/>
              <a:t>Introduction to signals: How Ctrl-C works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System Calls</a:t>
            </a:r>
          </a:p>
          <a:p>
            <a:pPr lvl="1"/>
            <a:r>
              <a:rPr lang="en-US" altLang="ko-KR" dirty="0" err="1"/>
              <a:t>fcntl</a:t>
            </a:r>
            <a:endParaRPr lang="en-US" altLang="ko-KR" dirty="0"/>
          </a:p>
          <a:p>
            <a:pPr lvl="1"/>
            <a:r>
              <a:rPr lang="en-US" altLang="ko-KR" dirty="0"/>
              <a:t>signal</a:t>
            </a:r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E0518-8E27-074F-9D81-CA750E3F7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734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Ex4: play_again2.c – ignore illegal keys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FF940-CBCC-1841-8AF4-07AD1948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90600"/>
            <a:ext cx="4267773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E9B180-A9C6-544B-9C46-B51F1BDD6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401" y="2514600"/>
            <a:ext cx="5997199" cy="42291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21F5BF-948F-744C-B181-461024B64E2D}"/>
              </a:ext>
            </a:extLst>
          </p:cNvPr>
          <p:cNvCxnSpPr/>
          <p:nvPr/>
        </p:nvCxnSpPr>
        <p:spPr bwMode="auto">
          <a:xfrm>
            <a:off x="3276600" y="4419600"/>
            <a:ext cx="4953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9370A-44F6-1642-B37D-C5D81AA316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1213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Ex4: play_again2.c – ignore illegal keys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Compile and try this program: (no echo)</a:t>
            </a:r>
          </a:p>
          <a:p>
            <a:pPr lvl="1"/>
            <a:r>
              <a:rPr lang="en-US" altLang="ko-KR"/>
              <a:t>Only when you press ”y” or “n” does the program return. 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It needs one more feature;</a:t>
            </a:r>
          </a:p>
          <a:p>
            <a:pPr lvl="1"/>
            <a:r>
              <a:rPr lang="en-US" altLang="ko-KR"/>
              <a:t>What if this program were used at a real ATM and a customer wandered away without pressing y or n?</a:t>
            </a:r>
          </a:p>
          <a:p>
            <a:pPr lvl="1"/>
            <a:r>
              <a:rPr lang="en-US" altLang="ko-KR"/>
              <a:t>User programs are more secure when they include a timeout feature. </a:t>
            </a:r>
          </a:p>
          <a:p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B985E4-F78C-004C-8865-9399C76DC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7440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Nonblocking Input: play_again3.c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We create this </a:t>
            </a:r>
            <a:r>
              <a:rPr lang="en-US" altLang="ko-KR" b="1">
                <a:solidFill>
                  <a:schemeClr val="tx2">
                    <a:lumMod val="75000"/>
                  </a:schemeClr>
                </a:solidFill>
              </a:rPr>
              <a:t>timeout</a:t>
            </a:r>
            <a:r>
              <a:rPr lang="en-US" altLang="ko-KR"/>
              <a:t> feature by telling the terminal driver not to wait for input.</a:t>
            </a:r>
          </a:p>
          <a:p>
            <a:pPr lvl="1"/>
            <a:r>
              <a:rPr lang="en-US" altLang="ko-KR"/>
              <a:t>If a program find no input, it sleeps a few seconds then look again for input. </a:t>
            </a:r>
          </a:p>
          <a:p>
            <a:pPr lvl="1"/>
            <a:r>
              <a:rPr lang="en-US" altLang="ko-KR"/>
              <a:t>After three tries, the program give up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D4E9-4C2F-C94D-9B5A-A0FB99618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6442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Blocking vs. Nonblocking Input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When a program call </a:t>
            </a:r>
            <a:r>
              <a:rPr lang="en-US" altLang="ko-KR" dirty="0" err="1"/>
              <a:t>getchar</a:t>
            </a:r>
            <a:r>
              <a:rPr lang="en-US" altLang="ko-KR" dirty="0"/>
              <a:t>() or read() to read data from a file descriptor, the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call waits </a:t>
            </a:r>
            <a:r>
              <a:rPr lang="en-US" altLang="ko-KR" dirty="0"/>
              <a:t>for input: 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blocked</a:t>
            </a:r>
          </a:p>
          <a:p>
            <a:endParaRPr lang="en-US" altLang="ko-KR" dirty="0"/>
          </a:p>
          <a:p>
            <a:r>
              <a:rPr lang="en-US" altLang="ko-KR" dirty="0"/>
              <a:t>How do we turn off input blocking? </a:t>
            </a:r>
          </a:p>
          <a:p>
            <a:pPr lvl="1"/>
            <a:r>
              <a:rPr lang="en-US" altLang="ko-KR" dirty="0"/>
              <a:t>Use </a:t>
            </a:r>
            <a:r>
              <a:rPr lang="en-US" altLang="ko-KR" b="1" dirty="0" err="1">
                <a:solidFill>
                  <a:schemeClr val="tx2">
                    <a:lumMod val="75000"/>
                  </a:schemeClr>
                </a:solidFill>
              </a:rPr>
              <a:t>fcntl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altLang="ko-KR" b="1" dirty="0"/>
              <a:t> </a:t>
            </a:r>
            <a:r>
              <a:rPr lang="en-US" altLang="ko-KR" dirty="0"/>
              <a:t>or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open() </a:t>
            </a:r>
            <a:r>
              <a:rPr lang="en-US" altLang="ko-KR" dirty="0"/>
              <a:t>to enable </a:t>
            </a:r>
            <a:r>
              <a:rPr lang="en-US" altLang="ko-KR" dirty="0" err="1"/>
              <a:t>nonblocking</a:t>
            </a:r>
            <a:r>
              <a:rPr lang="en-US" altLang="ko-KR" dirty="0"/>
              <a:t> input for a file descriptor.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Internally, </a:t>
            </a:r>
            <a:r>
              <a:rPr lang="en-US" altLang="ko-KR" dirty="0" err="1"/>
              <a:t>nonblocking</a:t>
            </a:r>
            <a:r>
              <a:rPr lang="en-US" altLang="ko-KR" dirty="0"/>
              <a:t> operation is pretty simple. </a:t>
            </a:r>
          </a:p>
          <a:p>
            <a:pPr lvl="1"/>
            <a:r>
              <a:rPr lang="en-US" altLang="ko-KR" dirty="0"/>
              <a:t>Each file has a space to hold available unread data, inside the driver. </a:t>
            </a:r>
          </a:p>
          <a:p>
            <a:pPr lvl="1"/>
            <a:r>
              <a:rPr lang="en-US" altLang="ko-KR" dirty="0"/>
              <a:t>If the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2">
                    <a:lumMod val="75000"/>
                  </a:schemeClr>
                </a:solidFill>
              </a:rPr>
              <a:t>fd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dirty="0"/>
              <a:t>has the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</a:rPr>
              <a:t>O_NDELAY </a:t>
            </a:r>
            <a:r>
              <a:rPr lang="en-US" altLang="ko-KR" dirty="0"/>
              <a:t>bit set and that space is empty, the read() returns 0.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5533B-014D-DF4C-B361-4F849F29B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57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Ex5: play_again3.c – use </a:t>
            </a:r>
            <a:r>
              <a:rPr lang="en-US" altLang="ko-KR" dirty="0" err="1"/>
              <a:t>nonblocking</a:t>
            </a:r>
            <a:r>
              <a:rPr lang="en-US" altLang="ko-KR" dirty="0"/>
              <a:t> mode for timeouts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6BCDD7-045B-8744-9E9F-BB0C1D422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1066800"/>
            <a:ext cx="5930900" cy="541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3F08F5-E9AD-E143-B590-24DA873DA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9403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96A55A-1AF4-AD46-B502-B3492CEC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90600"/>
            <a:ext cx="5739904" cy="3810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232368-4A19-4445-BFBA-5D3A08C33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716" y="4419313"/>
            <a:ext cx="6311900" cy="208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Ex5: play_again3.c – use </a:t>
            </a:r>
            <a:r>
              <a:rPr lang="en-US" altLang="ko-KR" dirty="0" err="1"/>
              <a:t>nonblocking</a:t>
            </a:r>
            <a:r>
              <a:rPr lang="en-US" altLang="ko-KR" dirty="0"/>
              <a:t> mode for timeouts</a:t>
            </a:r>
            <a:endParaRPr lang="ko-KR" altLang="en-US" dirty="0"/>
          </a:p>
        </p:txBody>
      </p:sp>
      <p:grpSp>
        <p:nvGrpSpPr>
          <p:cNvPr id="9" name="그룹 9">
            <a:extLst>
              <a:ext uri="{FF2B5EF4-FFF2-40B4-BE49-F238E27FC236}">
                <a16:creationId xmlns:a16="http://schemas.microsoft.com/office/drawing/2014/main" id="{C3B2BF67-64D4-EA48-88E8-B7E93E06807D}"/>
              </a:ext>
            </a:extLst>
          </p:cNvPr>
          <p:cNvGrpSpPr/>
          <p:nvPr/>
        </p:nvGrpSpPr>
        <p:grpSpPr>
          <a:xfrm>
            <a:off x="6248400" y="5803038"/>
            <a:ext cx="1656184" cy="228600"/>
            <a:chOff x="5590052" y="2964701"/>
            <a:chExt cx="1656184" cy="228600"/>
          </a:xfrm>
        </p:grpSpPr>
        <p:cxnSp>
          <p:nvCxnSpPr>
            <p:cNvPr id="10" name="직선 연결선 5">
              <a:extLst>
                <a:ext uri="{FF2B5EF4-FFF2-40B4-BE49-F238E27FC236}">
                  <a16:creationId xmlns:a16="http://schemas.microsoft.com/office/drawing/2014/main" id="{6B068B2A-D37A-2A42-88F3-97E4664AB840}"/>
                </a:ext>
              </a:extLst>
            </p:cNvPr>
            <p:cNvCxnSpPr/>
            <p:nvPr/>
          </p:nvCxnSpPr>
          <p:spPr>
            <a:xfrm>
              <a:off x="5590052" y="2964701"/>
              <a:ext cx="1656184" cy="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6">
              <a:extLst>
                <a:ext uri="{FF2B5EF4-FFF2-40B4-BE49-F238E27FC236}">
                  <a16:creationId xmlns:a16="http://schemas.microsoft.com/office/drawing/2014/main" id="{8F618F55-A088-2A46-BE6D-D2AB51826DD2}"/>
                </a:ext>
              </a:extLst>
            </p:cNvPr>
            <p:cNvCxnSpPr>
              <a:cxnSpLocks/>
            </p:cNvCxnSpPr>
            <p:nvPr/>
          </p:nvCxnSpPr>
          <p:spPr>
            <a:xfrm>
              <a:off x="6084168" y="2964701"/>
              <a:ext cx="0" cy="228600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2FE6AD0-06FE-774A-AA97-89E5A15503CD}"/>
              </a:ext>
            </a:extLst>
          </p:cNvPr>
          <p:cNvSpPr txBox="1"/>
          <p:nvPr/>
        </p:nvSpPr>
        <p:spPr>
          <a:xfrm>
            <a:off x="4480248" y="6120825"/>
            <a:ext cx="49685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※ returns a pointer to the first occurrence of the character c in the string s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B1301-7AD7-014E-9C05-6AA0C6FB04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7536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Ex5: play_again3.c – use </a:t>
            </a:r>
            <a:r>
              <a:rPr lang="en-US" altLang="ko-KR" dirty="0" err="1"/>
              <a:t>nonblocking</a:t>
            </a:r>
            <a:r>
              <a:rPr lang="en-US" altLang="ko-KR" dirty="0"/>
              <a:t> mode for timeouts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1A384-37D9-3341-84BB-1CB060FD1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2700"/>
            <a:ext cx="7740650" cy="175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CC9EB4-86F9-8D4F-80B1-0ABBDA3F5F61}"/>
              </a:ext>
            </a:extLst>
          </p:cNvPr>
          <p:cNvCxnSpPr/>
          <p:nvPr/>
        </p:nvCxnSpPr>
        <p:spPr bwMode="auto">
          <a:xfrm>
            <a:off x="1295400" y="3810000"/>
            <a:ext cx="3276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FC98A-3352-EF4F-B6FC-04220BC9744E}"/>
              </a:ext>
            </a:extLst>
          </p:cNvPr>
          <p:cNvCxnSpPr/>
          <p:nvPr/>
        </p:nvCxnSpPr>
        <p:spPr bwMode="auto">
          <a:xfrm>
            <a:off x="1295400" y="4038600"/>
            <a:ext cx="3276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66A81-4EB8-6947-A323-4F3851C9B3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6275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Ex5: play_again3.c – use </a:t>
            </a:r>
            <a:r>
              <a:rPr lang="en-US" altLang="ko-KR" dirty="0" err="1"/>
              <a:t>nonblocking</a:t>
            </a:r>
            <a:r>
              <a:rPr lang="en-US" altLang="ko-KR" dirty="0"/>
              <a:t> mode for timeouts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42113-57A4-C041-83B6-B9A4404BA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6426200" cy="2578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426D1D-4A44-284C-9D13-972DD6B8D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733800"/>
            <a:ext cx="5715000" cy="3006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3EC54-BDCA-A84F-8877-462EBFEB07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1767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Ex5: play_again3.c – use </a:t>
            </a:r>
            <a:r>
              <a:rPr lang="en-US" altLang="ko-KR" dirty="0" err="1"/>
              <a:t>nonblocking</a:t>
            </a:r>
            <a:r>
              <a:rPr lang="en-US" altLang="ko-KR" dirty="0"/>
              <a:t> mode for timeouts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/>
          <a:lstStyle/>
          <a:p>
            <a:r>
              <a:rPr lang="en-US" altLang="ko-KR" dirty="0"/>
              <a:t>Small Problems with play_again3:</a:t>
            </a:r>
          </a:p>
          <a:p>
            <a:pPr lvl="1"/>
            <a:r>
              <a:rPr lang="en-US" altLang="ko-KR" dirty="0"/>
              <a:t>The program sleeps for two seconds before calling </a:t>
            </a:r>
            <a:r>
              <a:rPr lang="en-US" altLang="ko-KR" dirty="0" err="1"/>
              <a:t>getchar</a:t>
            </a:r>
            <a:r>
              <a:rPr lang="en-US" altLang="ko-KR" dirty="0"/>
              <a:t>() to give the user a chance to type something.</a:t>
            </a:r>
          </a:p>
          <a:p>
            <a:pPr lvl="2"/>
            <a:r>
              <a:rPr lang="en-US" altLang="ko-KR" sz="2000" dirty="0"/>
              <a:t>If the user types within one second,</a:t>
            </a:r>
          </a:p>
          <a:p>
            <a:pPr lvl="3"/>
            <a:r>
              <a:rPr lang="en-US" altLang="ko-KR" sz="1800" dirty="0"/>
              <a:t>The program does not get the character until two seconds pass</a:t>
            </a:r>
          </a:p>
          <a:p>
            <a:pPr lvl="3"/>
            <a:endParaRPr lang="en-US" altLang="ko-KR" sz="1800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Without the call to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fflush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() </a:t>
            </a:r>
            <a:r>
              <a:rPr lang="en-US" altLang="ko-KR" dirty="0"/>
              <a:t>after printing the prompt, the prompt does not appear until the program calls </a:t>
            </a:r>
            <a:r>
              <a:rPr lang="en-US" altLang="ko-KR" dirty="0" err="1"/>
              <a:t>getchar</a:t>
            </a:r>
            <a:r>
              <a:rPr lang="en-US" altLang="ko-KR" dirty="0"/>
              <a:t>(); </a:t>
            </a:r>
          </a:p>
          <a:p>
            <a:pPr lvl="2"/>
            <a:r>
              <a:rPr lang="en-US" altLang="ko-KR" sz="2000" dirty="0"/>
              <a:t>Why?</a:t>
            </a:r>
          </a:p>
          <a:p>
            <a:pPr lvl="3"/>
            <a:r>
              <a:rPr lang="en-US" altLang="ko-KR" sz="2000" dirty="0"/>
              <a:t>The driver buffers output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</a:rPr>
              <a:t>until it receives a newline</a:t>
            </a:r>
            <a:r>
              <a:rPr lang="en-US" altLang="ko-KR" sz="2000" dirty="0"/>
              <a:t> or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</a:rPr>
              <a:t>until the program tries to read from the terminal</a:t>
            </a:r>
          </a:p>
          <a:p>
            <a:endParaRPr lang="ko-KR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2C4FC-FF6F-D84A-AB85-18B3D2DC5C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581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Ex5: play_again3.c – use </a:t>
            </a:r>
            <a:r>
              <a:rPr lang="en-US" altLang="ko-KR" dirty="0" err="1"/>
              <a:t>nonblocking</a:t>
            </a:r>
            <a:r>
              <a:rPr lang="en-US" altLang="ko-KR" dirty="0"/>
              <a:t> mode for timeouts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 Big Problem: </a:t>
            </a:r>
            <a:br>
              <a:rPr lang="en-US" altLang="ko-KR"/>
            </a:br>
            <a:r>
              <a:rPr lang="en-US" altLang="ko-KR"/>
              <a:t>What happens if the user presses Ctrl-C?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04" y="2158372"/>
            <a:ext cx="6697980" cy="181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40714" y="4178559"/>
            <a:ext cx="6884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2000" dirty="0">
                <a:solidFill>
                  <a:srgbClr val="006600"/>
                </a:solidFill>
              </a:rPr>
              <a:t>The program is</a:t>
            </a:r>
            <a:r>
              <a:rPr lang="ko-KR" altLang="en-US" sz="2000" dirty="0">
                <a:solidFill>
                  <a:srgbClr val="006600"/>
                </a:solidFill>
              </a:rPr>
              <a:t> </a:t>
            </a:r>
            <a:r>
              <a:rPr lang="en-US" altLang="ko-KR" sz="2000" dirty="0">
                <a:solidFill>
                  <a:srgbClr val="006600"/>
                </a:solidFill>
              </a:rPr>
              <a:t>killed and </a:t>
            </a:r>
          </a:p>
          <a:p>
            <a:r>
              <a:rPr lang="en-US" altLang="ko-KR" sz="2000" dirty="0">
                <a:solidFill>
                  <a:srgbClr val="006600"/>
                </a:solidFill>
              </a:rPr>
              <a:t>    the entire login session is also killed!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E5F63C-B6ED-0844-8611-4B32993A7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478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Device-Specific Programs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Device-Specific Programs </a:t>
            </a:r>
            <a:r>
              <a:rPr lang="en-US" altLang="ko-KR" dirty="0"/>
              <a:t>: interact with specific devices</a:t>
            </a:r>
          </a:p>
          <a:p>
            <a:pPr lvl="1"/>
            <a:r>
              <a:rPr lang="en-US" altLang="ko-KR" dirty="0"/>
              <a:t>Ex: Programs to control scanners and printers, take photographs, and handling some I/O devices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In this chapter, we explore the ideas and techniques of writing device-specific programs by looking at programs that interact with terminals.</a:t>
            </a:r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9630E-2058-8247-853E-6693951F68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1634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Ex5: play_again3.c – use </a:t>
            </a:r>
            <a:r>
              <a:rPr lang="en-US" altLang="ko-KR" dirty="0" err="1"/>
              <a:t>nonblocking</a:t>
            </a:r>
            <a:r>
              <a:rPr lang="en-US" altLang="ko-KR" dirty="0"/>
              <a:t> mode for timeouts</a:t>
            </a:r>
            <a:endParaRPr 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did it happen?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The program is killed without restoring the state of the terminal driver</a:t>
            </a:r>
          </a:p>
          <a:p>
            <a:pPr lvl="2"/>
            <a:r>
              <a:rPr lang="en-US" altLang="ko-KR" i="1" dirty="0"/>
              <a:t>The terminals still in </a:t>
            </a:r>
            <a:r>
              <a:rPr lang="en-US" altLang="ko-KR" i="1" dirty="0" err="1"/>
              <a:t>nonblocking</a:t>
            </a:r>
            <a:r>
              <a:rPr lang="en-US" altLang="ko-KR" i="1" dirty="0"/>
              <a:t> mode </a:t>
            </a:r>
            <a:r>
              <a:rPr lang="en-US" altLang="ko-KR" dirty="0"/>
              <a:t>when the shell returns to print its prompt and get a command line from the user. </a:t>
            </a:r>
          </a:p>
          <a:p>
            <a:pPr lvl="2"/>
            <a:r>
              <a:rPr lang="en-US" altLang="ko-KR" i="1" dirty="0"/>
              <a:t>The shell calls </a:t>
            </a:r>
            <a:r>
              <a:rPr lang="en-US" altLang="ko-KR" i="1" dirty="0">
                <a:latin typeface="Courier New" pitchFamily="49" charset="0"/>
                <a:cs typeface="Courier New" pitchFamily="49" charset="0"/>
              </a:rPr>
              <a:t>read()</a:t>
            </a:r>
            <a:r>
              <a:rPr lang="en-US" altLang="ko-KR" i="1" dirty="0"/>
              <a:t> to get the command line</a:t>
            </a:r>
            <a:r>
              <a:rPr lang="en-US" altLang="ko-KR" dirty="0"/>
              <a:t>, but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read()</a:t>
            </a:r>
            <a:r>
              <a:rPr lang="en-US" altLang="ko-KR" dirty="0"/>
              <a:t>, operating in </a:t>
            </a:r>
            <a:r>
              <a:rPr lang="en-US" altLang="ko-KR" i="1" dirty="0" err="1"/>
              <a:t>nonblocking</a:t>
            </a:r>
            <a:r>
              <a:rPr lang="en-US" altLang="ko-KR" dirty="0"/>
              <a:t> mode, returns 0 immediately</a:t>
            </a:r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Rectangle 4"/>
          <p:cNvSpPr/>
          <p:nvPr/>
        </p:nvSpPr>
        <p:spPr>
          <a:xfrm>
            <a:off x="2057400" y="6464300"/>
            <a:ext cx="466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b="1" dirty="0"/>
              <a:t>How to protect </a:t>
            </a:r>
            <a:r>
              <a:rPr lang="en-US" altLang="ko-KR" sz="1800" b="1"/>
              <a:t>our program from Ctrl-C?</a:t>
            </a:r>
            <a:endParaRPr lang="en-US" sz="1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2741E5-DED6-B34E-AB00-72E30C5BC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52600"/>
            <a:ext cx="5867400" cy="28805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65711-1CE0-FC42-A143-620DC9C7A8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7926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6.1 Software Tools vs. Device-Specific Programs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6.2 Modes of the Terminal Driver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6.3 Writing a User Program: play-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again.c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6.4 Signals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6.5 Prepared for Signals: play_again4.c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218AE-57E5-004F-A25C-B3FAEE62D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7664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Does Ctrl-C Do?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Ctrl-C key interrupts the currently running program</a:t>
            </a:r>
          </a:p>
          <a:p>
            <a:r>
              <a:rPr lang="en-US" dirty="0"/>
              <a:t>This interruption is produced by a kernel mechanism called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42CA6-30C0-954D-A244-2E5C2AC22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99" y="2438400"/>
            <a:ext cx="6730285" cy="43447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6E1A9-0343-E941-9441-4042ED6F1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38628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a Signal?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signal</a:t>
            </a:r>
            <a:r>
              <a:rPr lang="en-US" altLang="ko-KR" dirty="0"/>
              <a:t> is a one-word message from kernel to process</a:t>
            </a:r>
          </a:p>
          <a:p>
            <a:pPr lvl="1"/>
            <a:r>
              <a:rPr lang="en-US" altLang="ko-KR" dirty="0"/>
              <a:t>Each signal has a numerical code </a:t>
            </a:r>
            <a:r>
              <a:rPr lang="en-US" altLang="ko-KR" sz="1800" dirty="0"/>
              <a:t>(e.g., interrupt signal is code number 2)</a:t>
            </a:r>
            <a:endParaRPr lang="en-US" altLang="ko-KR" dirty="0"/>
          </a:p>
          <a:p>
            <a:pPr lvl="1"/>
            <a:r>
              <a:rPr lang="en-US" altLang="ko-KR" dirty="0"/>
              <a:t>When pressing the Ctrl-C key, kernel send the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interrupt signal </a:t>
            </a:r>
            <a:r>
              <a:rPr lang="en-US" altLang="ko-KR" dirty="0"/>
              <a:t>to the currently running process</a:t>
            </a:r>
          </a:p>
          <a:p>
            <a:r>
              <a:rPr lang="en-US" altLang="ko-KR" dirty="0"/>
              <a:t>Requests for signals come from three sources :</a:t>
            </a:r>
          </a:p>
          <a:p>
            <a:pPr lvl="1"/>
            <a:r>
              <a:rPr lang="en-US" altLang="ko-KR" sz="1800" b="1" dirty="0">
                <a:solidFill>
                  <a:schemeClr val="tx2">
                    <a:lumMod val="75000"/>
                  </a:schemeClr>
                </a:solidFill>
              </a:rPr>
              <a:t>Signals from user</a:t>
            </a:r>
            <a:r>
              <a:rPr lang="en-US" altLang="ko-KR" sz="1800" b="1" dirty="0"/>
              <a:t>, </a:t>
            </a:r>
            <a:r>
              <a:rPr lang="en-US" altLang="ko-KR" sz="1800" dirty="0"/>
              <a:t>ex) when user press Ctrl-C key</a:t>
            </a:r>
          </a:p>
          <a:p>
            <a:pPr lvl="1"/>
            <a:r>
              <a:rPr lang="en-US" altLang="ko-KR" sz="1800" b="1" dirty="0">
                <a:solidFill>
                  <a:schemeClr val="tx2">
                    <a:lumMod val="75000"/>
                  </a:schemeClr>
                </a:solidFill>
              </a:rPr>
              <a:t>Signals from kernel</a:t>
            </a:r>
            <a:r>
              <a:rPr lang="en-US" altLang="ko-KR" sz="1800" b="1" dirty="0"/>
              <a:t>, </a:t>
            </a:r>
            <a:r>
              <a:rPr lang="en-US" altLang="ko-KR" sz="1800" dirty="0"/>
              <a:t>ex) when the process does something wrong such as process exception and segmentation violation</a:t>
            </a:r>
          </a:p>
          <a:p>
            <a:pPr lvl="1"/>
            <a:r>
              <a:rPr lang="en-US" altLang="ko-KR" sz="1800" b="1" dirty="0">
                <a:solidFill>
                  <a:schemeClr val="tx2">
                    <a:lumMod val="75000"/>
                  </a:schemeClr>
                </a:solidFill>
              </a:rPr>
              <a:t>Signals from other processes</a:t>
            </a:r>
            <a:r>
              <a:rPr lang="en-US" altLang="ko-KR" sz="1800" b="1" dirty="0"/>
              <a:t>, </a:t>
            </a:r>
            <a:r>
              <a:rPr lang="en-US" altLang="ko-KR" sz="1800" dirty="0"/>
              <a:t>ex) a process can send a signal to communicate with other processes </a:t>
            </a:r>
            <a:endParaRPr lang="ko-KR" altLang="en-US" sz="18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7546C-0E91-844F-858D-0300D3849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991723"/>
            <a:ext cx="3416300" cy="17532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CABCA-E6FB-7D4D-B901-F4D48A7A5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857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Where Can I Find a List of Signals?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/usr/include/bits/signum.h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008058-7E27-B24C-A241-722A484F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15157"/>
            <a:ext cx="6096000" cy="471556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5AEBC-A214-9C47-9D5F-A2374ADE7475}"/>
              </a:ext>
            </a:extLst>
          </p:cNvPr>
          <p:cNvCxnSpPr/>
          <p:nvPr/>
        </p:nvCxnSpPr>
        <p:spPr bwMode="auto">
          <a:xfrm>
            <a:off x="1295400" y="2438400"/>
            <a:ext cx="50292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8E1531-2705-7145-8DEA-91FECE2B7A4B}"/>
              </a:ext>
            </a:extLst>
          </p:cNvPr>
          <p:cNvCxnSpPr/>
          <p:nvPr/>
        </p:nvCxnSpPr>
        <p:spPr bwMode="auto">
          <a:xfrm>
            <a:off x="1295400" y="3657600"/>
            <a:ext cx="50292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A9C8C-0231-5C41-99E5-AA23B6FDEF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6441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Can a Process Do about a Signal?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process does not have to die when it receives SIGINT</a:t>
            </a:r>
          </a:p>
          <a:p>
            <a:endParaRPr lang="en-US" altLang="ko-KR" dirty="0"/>
          </a:p>
          <a:p>
            <a:r>
              <a:rPr lang="en-US" altLang="ko-KR" dirty="0"/>
              <a:t>A process can tell the kernel by using the signal(),  how it wants to respond to a signal</a:t>
            </a:r>
          </a:p>
          <a:p>
            <a:endParaRPr lang="en-US" altLang="ko-KR" dirty="0"/>
          </a:p>
          <a:p>
            <a:r>
              <a:rPr lang="en-US" altLang="ko-KR" dirty="0"/>
              <a:t>A process has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three choices:</a:t>
            </a:r>
          </a:p>
          <a:p>
            <a:pPr lvl="1"/>
            <a:r>
              <a:rPr lang="en-US" altLang="ko-KR" b="1" dirty="0"/>
              <a:t>Accept the default action (usually death)</a:t>
            </a:r>
            <a:br>
              <a:rPr lang="en-US" altLang="ko-KR" b="1" dirty="0"/>
            </a:br>
            <a:r>
              <a:rPr lang="en-US" altLang="ko-KR" dirty="0"/>
              <a:t>		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signal(SIGINT, SIG_DFL);</a:t>
            </a:r>
          </a:p>
          <a:p>
            <a:pPr lvl="1"/>
            <a:r>
              <a:rPr lang="en-US" altLang="ko-KR" b="1" dirty="0"/>
              <a:t>Ignore the signal</a:t>
            </a:r>
            <a:br>
              <a:rPr lang="en-US" altLang="ko-KR" dirty="0"/>
            </a:br>
            <a:r>
              <a:rPr lang="en-US" altLang="ko-KR" dirty="0"/>
              <a:t>		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signal(SIGINT, SIG_IGN);</a:t>
            </a:r>
          </a:p>
          <a:p>
            <a:pPr lvl="1"/>
            <a:r>
              <a:rPr lang="en-US" altLang="ko-KR" b="1" dirty="0"/>
              <a:t>Call a function</a:t>
            </a:r>
            <a:br>
              <a:rPr lang="en-US" altLang="ko-KR" dirty="0"/>
            </a:br>
            <a:r>
              <a:rPr lang="en-US" altLang="ko-KR" dirty="0"/>
              <a:t>		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signal(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signum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functionname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2938C-8898-1D4F-BA8F-92359AD611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833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Signal Handling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456AF5-D46F-EB45-B578-5F6CE925F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15325"/>
              </p:ext>
            </p:extLst>
          </p:nvPr>
        </p:nvGraphicFramePr>
        <p:xfrm>
          <a:off x="762000" y="1828800"/>
          <a:ext cx="7505125" cy="3733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6281">
                  <a:extLst>
                    <a:ext uri="{9D8B030D-6E8A-4147-A177-3AD203B41FA5}">
                      <a16:colId xmlns:a16="http://schemas.microsoft.com/office/drawing/2014/main" val="1500692902"/>
                    </a:ext>
                  </a:extLst>
                </a:gridCol>
                <a:gridCol w="5628844">
                  <a:extLst>
                    <a:ext uri="{9D8B030D-6E8A-4147-A177-3AD203B41FA5}">
                      <a16:colId xmlns:a16="http://schemas.microsoft.com/office/drawing/2014/main" val="3149542020"/>
                    </a:ext>
                  </a:extLst>
                </a:gridCol>
              </a:tblGrid>
              <a:tr h="456562">
                <a:tc>
                  <a:txBody>
                    <a:bodyPr/>
                    <a:lstStyle/>
                    <a:p>
                      <a:r>
                        <a:rPr lang="en-US" sz="2200"/>
                        <a:t>Signal</a:t>
                      </a:r>
                    </a:p>
                  </a:txBody>
                  <a:tcPr marL="112577" marR="112577" marT="56288" marB="56288"/>
                </a:tc>
                <a:tc>
                  <a:txBody>
                    <a:bodyPr/>
                    <a:lstStyle/>
                    <a:p>
                      <a:endParaRPr lang="en-US" sz="2200"/>
                    </a:p>
                  </a:txBody>
                  <a:tcPr marL="112577" marR="112577" marT="56288" marB="56288"/>
                </a:tc>
                <a:extLst>
                  <a:ext uri="{0D108BD9-81ED-4DB2-BD59-A6C34878D82A}">
                    <a16:rowId xmlns:a16="http://schemas.microsoft.com/office/drawing/2014/main" val="1311363765"/>
                  </a:ext>
                </a:extLst>
              </a:tr>
              <a:tr h="456562">
                <a:tc>
                  <a:txBody>
                    <a:bodyPr/>
                    <a:lstStyle/>
                    <a:p>
                      <a:r>
                        <a:rPr lang="en-US" sz="2200"/>
                        <a:t>Purpose</a:t>
                      </a:r>
                    </a:p>
                  </a:txBody>
                  <a:tcPr marL="112577" marR="112577" marT="56288" marB="56288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Simple signal handling</a:t>
                      </a:r>
                    </a:p>
                  </a:txBody>
                  <a:tcPr marL="112577" marR="112577" marT="56288" marB="56288"/>
                </a:tc>
                <a:extLst>
                  <a:ext uri="{0D108BD9-81ED-4DB2-BD59-A6C34878D82A}">
                    <a16:rowId xmlns:a16="http://schemas.microsoft.com/office/drawing/2014/main" val="835558228"/>
                  </a:ext>
                </a:extLst>
              </a:tr>
              <a:tr h="456562">
                <a:tc>
                  <a:txBody>
                    <a:bodyPr/>
                    <a:lstStyle/>
                    <a:p>
                      <a:r>
                        <a:rPr lang="en-US" sz="2200"/>
                        <a:t>Include</a:t>
                      </a:r>
                    </a:p>
                  </a:txBody>
                  <a:tcPr marL="112577" marR="112577" marT="56288" marB="56288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#include &lt;signal.h&gt;</a:t>
                      </a:r>
                    </a:p>
                  </a:txBody>
                  <a:tcPr marL="112577" marR="112577" marT="56288" marB="56288"/>
                </a:tc>
                <a:extLst>
                  <a:ext uri="{0D108BD9-81ED-4DB2-BD59-A6C34878D82A}">
                    <a16:rowId xmlns:a16="http://schemas.microsoft.com/office/drawing/2014/main" val="2202845276"/>
                  </a:ext>
                </a:extLst>
              </a:tr>
              <a:tr h="788038">
                <a:tc>
                  <a:txBody>
                    <a:bodyPr/>
                    <a:lstStyle/>
                    <a:p>
                      <a:r>
                        <a:rPr lang="en-US" sz="2200"/>
                        <a:t>Usage</a:t>
                      </a:r>
                    </a:p>
                  </a:txBody>
                  <a:tcPr marL="112577" marR="112577" marT="56288" marB="56288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return = signal (int signum, void (*actin)(int))</a:t>
                      </a:r>
                    </a:p>
                  </a:txBody>
                  <a:tcPr marL="112577" marR="112577" marT="56288" marB="56288"/>
                </a:tc>
                <a:extLst>
                  <a:ext uri="{0D108BD9-81ED-4DB2-BD59-A6C34878D82A}">
                    <a16:rowId xmlns:a16="http://schemas.microsoft.com/office/drawing/2014/main" val="860994440"/>
                  </a:ext>
                </a:extLst>
              </a:tr>
              <a:tr h="788038">
                <a:tc>
                  <a:txBody>
                    <a:bodyPr/>
                    <a:lstStyle/>
                    <a:p>
                      <a:r>
                        <a:rPr lang="en-US" sz="2200"/>
                        <a:t>Args</a:t>
                      </a:r>
                    </a:p>
                  </a:txBody>
                  <a:tcPr marL="112577" marR="112577" marT="56288" marB="56288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signum : the signal to respond to</a:t>
                      </a:r>
                    </a:p>
                    <a:p>
                      <a:r>
                        <a:rPr lang="en-US" sz="2200"/>
                        <a:t>action : how to respond</a:t>
                      </a:r>
                    </a:p>
                  </a:txBody>
                  <a:tcPr marL="112577" marR="112577" marT="56288" marB="56288"/>
                </a:tc>
                <a:extLst>
                  <a:ext uri="{0D108BD9-81ED-4DB2-BD59-A6C34878D82A}">
                    <a16:rowId xmlns:a16="http://schemas.microsoft.com/office/drawing/2014/main" val="2400346209"/>
                  </a:ext>
                </a:extLst>
              </a:tr>
              <a:tr h="788038">
                <a:tc>
                  <a:txBody>
                    <a:bodyPr/>
                    <a:lstStyle/>
                    <a:p>
                      <a:r>
                        <a:rPr lang="en-US" sz="2200"/>
                        <a:t>Returns</a:t>
                      </a:r>
                    </a:p>
                  </a:txBody>
                  <a:tcPr marL="112577" marR="112577" marT="56288" marB="56288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-1               :  if error</a:t>
                      </a:r>
                    </a:p>
                    <a:p>
                      <a:r>
                        <a:rPr lang="en-US" sz="2200"/>
                        <a:t>preaction.  :  if success</a:t>
                      </a:r>
                    </a:p>
                  </a:txBody>
                  <a:tcPr marL="112577" marR="112577" marT="56288" marB="56288"/>
                </a:tc>
                <a:extLst>
                  <a:ext uri="{0D108BD9-81ED-4DB2-BD59-A6C34878D82A}">
                    <a16:rowId xmlns:a16="http://schemas.microsoft.com/office/drawing/2014/main" val="22369378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3059-8DDF-AA4A-81DE-877495B66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447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DC1A101-F23C-B443-9774-23D32C483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57400"/>
            <a:ext cx="5334000" cy="38153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of Signal Handling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Ex 6: Catching a Signal</a:t>
            </a:r>
            <a:endParaRPr lang="ko-KR" altLang="en-US"/>
          </a:p>
          <a:p>
            <a:endParaRPr lang="ko-KR" alt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923CEC-207F-284D-9F43-B406A846A4F1}"/>
              </a:ext>
            </a:extLst>
          </p:cNvPr>
          <p:cNvCxnSpPr/>
          <p:nvPr/>
        </p:nvCxnSpPr>
        <p:spPr bwMode="auto">
          <a:xfrm>
            <a:off x="1752600" y="3657600"/>
            <a:ext cx="50292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064FA-C9D9-D841-B812-4ADAAFAAF1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406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of Signal Handling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A02CD-E169-7A40-988C-84E8A404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023956"/>
            <a:ext cx="6705600" cy="2803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E2BEB-08B7-5B4B-8992-D262074D3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167414"/>
            <a:ext cx="4127500" cy="26651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A13A6-C5C8-F044-B9C7-C9013395E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327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24160-06E2-134D-989A-0ADC48B3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71" y="1905000"/>
            <a:ext cx="4953000" cy="3962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of Signal Handling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Ex 7: Ignoring a Signal</a:t>
            </a:r>
            <a:endParaRPr lang="ko-KR" altLang="en-US"/>
          </a:p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5817" y="1818600"/>
            <a:ext cx="3456384" cy="458272"/>
          </a:xfrm>
          <a:prstGeom prst="rect">
            <a:avLst/>
          </a:prstGeom>
          <a:solidFill>
            <a:schemeClr val="accent3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3B8B32-9F93-C740-B389-354E4D72E3C4}"/>
              </a:ext>
            </a:extLst>
          </p:cNvPr>
          <p:cNvCxnSpPr/>
          <p:nvPr/>
        </p:nvCxnSpPr>
        <p:spPr bwMode="auto">
          <a:xfrm>
            <a:off x="1752600" y="3581400"/>
            <a:ext cx="50292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60BD-5004-A747-9BE9-EE958B299B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01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227278"/>
            <a:ext cx="8915400" cy="457200"/>
          </a:xfrm>
        </p:spPr>
        <p:txBody>
          <a:bodyPr/>
          <a:lstStyle/>
          <a:p>
            <a:r>
              <a:rPr lang="en-US" altLang="ko-KR"/>
              <a:t>User Programs: A Common Type of Device-Specific Program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Ex:</a:t>
            </a:r>
          </a:p>
          <a:p>
            <a:pPr lvl="1"/>
            <a:r>
              <a:rPr lang="en-US" altLang="ko-KR" dirty="0"/>
              <a:t>vi, </a:t>
            </a:r>
            <a:r>
              <a:rPr lang="en-US" altLang="ko-KR" dirty="0" err="1"/>
              <a:t>emacs</a:t>
            </a:r>
            <a:r>
              <a:rPr lang="en-US" altLang="ko-KR" dirty="0"/>
              <a:t>, and many of the games</a:t>
            </a:r>
          </a:p>
          <a:p>
            <a:pPr lvl="1"/>
            <a:endParaRPr lang="en-US" altLang="ko-KR" sz="1600" dirty="0"/>
          </a:p>
          <a:p>
            <a:r>
              <a:rPr lang="en-US" altLang="ko-KR" dirty="0"/>
              <a:t>These programs adjust settings in the terminal driver to control how keystrokes are handled and output is produced.</a:t>
            </a:r>
          </a:p>
          <a:p>
            <a:endParaRPr lang="en-US" altLang="ko-KR" sz="1800" dirty="0"/>
          </a:p>
          <a:p>
            <a:r>
              <a:rPr lang="en-US" altLang="ko-KR" dirty="0"/>
              <a:t>Common concerns of user programs using the terminal include:</a:t>
            </a:r>
          </a:p>
          <a:p>
            <a:pPr lvl="1"/>
            <a:r>
              <a:rPr lang="en-US" altLang="ko-KR" dirty="0"/>
              <a:t>Immediate response to keys</a:t>
            </a:r>
          </a:p>
          <a:p>
            <a:pPr lvl="1"/>
            <a:r>
              <a:rPr lang="en-US" altLang="ko-KR" dirty="0"/>
              <a:t>Immited input set</a:t>
            </a:r>
          </a:p>
          <a:p>
            <a:pPr lvl="1"/>
            <a:r>
              <a:rPr lang="en-US" altLang="ko-KR" dirty="0"/>
              <a:t>Timeout on input</a:t>
            </a:r>
          </a:p>
          <a:p>
            <a:pPr lvl="1"/>
            <a:r>
              <a:rPr lang="en-US" altLang="ko-KR" dirty="0"/>
              <a:t>Resistance to Ctrl-C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6180F-1B06-074B-8395-1526FD10CF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7079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CF9957-B11A-A64B-B989-27BAF3D9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29100"/>
            <a:ext cx="5303520" cy="220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of Signal Handling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9907A-CAE5-C247-9B83-68648C0A7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59326"/>
            <a:ext cx="5292824" cy="2810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E884E7-AC8D-A246-9D57-FB9AA75751BB}"/>
              </a:ext>
            </a:extLst>
          </p:cNvPr>
          <p:cNvSpPr txBox="1"/>
          <p:nvPr/>
        </p:nvSpPr>
        <p:spPr>
          <a:xfrm>
            <a:off x="3070860" y="5308600"/>
            <a:ext cx="294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Interrupt signals (Ctrl + C)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DA3DB-116E-D441-BE82-141C8C1F97D6}"/>
              </a:ext>
            </a:extLst>
          </p:cNvPr>
          <p:cNvSpPr txBox="1"/>
          <p:nvPr/>
        </p:nvSpPr>
        <p:spPr>
          <a:xfrm>
            <a:off x="3070860" y="6100346"/>
            <a:ext cx="2948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QUIT signals (Ctrl + \)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378C0-E540-C442-8011-AA4C468643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5872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6.1 Software Tools vs. Device-Specific Programs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6.2 Modes of the Terminal Driver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6.3 Writing a User Program: play-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again.c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6.4 Signals</a:t>
            </a:r>
          </a:p>
          <a:p>
            <a:r>
              <a:rPr lang="en-US" altLang="ko-KR" dirty="0"/>
              <a:t>6.5 Prepared for Signals: play_again4.c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B37655-656F-4A49-830F-DDE56F800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489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 8: </a:t>
            </a:r>
            <a:r>
              <a:rPr lang="en-US" altLang="ko-KR" dirty="0"/>
              <a:t>play_again4.c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73383" y="2342524"/>
            <a:ext cx="5472608" cy="216024"/>
          </a:xfrm>
          <a:prstGeom prst="rect">
            <a:avLst/>
          </a:prstGeom>
          <a:solidFill>
            <a:schemeClr val="accent3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7F7C8-E503-3E40-9131-FF864609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914400"/>
            <a:ext cx="5764652" cy="575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73D596-C43D-C544-BEF7-3CC0DA0F094C}"/>
              </a:ext>
            </a:extLst>
          </p:cNvPr>
          <p:cNvCxnSpPr/>
          <p:nvPr/>
        </p:nvCxnSpPr>
        <p:spPr bwMode="auto">
          <a:xfrm>
            <a:off x="1600200" y="5638800"/>
            <a:ext cx="50292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7056F2-82AB-5245-9914-8995C1CD6685}"/>
              </a:ext>
            </a:extLst>
          </p:cNvPr>
          <p:cNvCxnSpPr/>
          <p:nvPr/>
        </p:nvCxnSpPr>
        <p:spPr bwMode="auto">
          <a:xfrm>
            <a:off x="1600200" y="5791200"/>
            <a:ext cx="50292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5C2ED-22ED-0C43-AEB3-8EFE240425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5852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 8: </a:t>
            </a:r>
            <a:r>
              <a:rPr lang="en-US" altLang="ko-KR" dirty="0"/>
              <a:t>play_again4.c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ED7B3-05A4-2649-9E35-71A018DE9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6149167" cy="45085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B8296-B640-1B4A-A2E4-A75B6D39B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41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 8: </a:t>
            </a:r>
            <a:r>
              <a:rPr lang="en-US" altLang="ko-KR" dirty="0"/>
              <a:t>play_again4.c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C184A-FE54-FA48-961B-4AD4548C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75" y="990600"/>
            <a:ext cx="5632450" cy="5774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281AE-BAE2-6A43-B0D6-066D65DD5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7741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 8: </a:t>
            </a:r>
            <a:r>
              <a:rPr lang="en-US" altLang="ko-KR" dirty="0"/>
              <a:t>play_again4.c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EF5AE-EF66-9A4A-9812-813EABDA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000"/>
            <a:ext cx="5676900" cy="52197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C807EE-FE6D-CE47-A5D5-B33E9DD3A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4152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334000"/>
          </a:xfrm>
        </p:spPr>
        <p:txBody>
          <a:bodyPr/>
          <a:lstStyle/>
          <a:p>
            <a:r>
              <a:rPr lang="en-US" dirty="0"/>
              <a:t>Some programs process data from specific devices.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These device-specific programs have to control the connection to the device.</a:t>
            </a:r>
          </a:p>
          <a:p>
            <a:endParaRPr lang="en-US" sz="1800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Terminal driver has many settings</a:t>
            </a:r>
            <a:r>
              <a:rPr lang="en-US" dirty="0"/>
              <a:t>. A collection of setting is called a mode of the terminal driver. Programs for users often set the mode of the </a:t>
            </a:r>
            <a:r>
              <a:rPr lang="en-US"/>
              <a:t>terminal driver.</a:t>
            </a:r>
          </a:p>
          <a:p>
            <a:endParaRPr lang="en-US" sz="1800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signal</a:t>
            </a:r>
            <a:r>
              <a:rPr lang="en-US" dirty="0"/>
              <a:t> is a short message sent from the kernel to a process. Users, other processes, and the kernel itself may request a signal.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process tells the kernel how it wants to respond when it receives a signal.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F2D95-6090-2441-AEFD-CCD5038909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567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6.1 Software Tools vs. Device-Specific Programs</a:t>
            </a:r>
          </a:p>
          <a:p>
            <a:r>
              <a:rPr lang="en-US" altLang="ko-KR" dirty="0"/>
              <a:t>6.2 Modes of the Terminal Driver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6.3 Writing a User Program: play-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again.c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6.4 Signals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6.5 Prepared for Signals: play_again4.c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7B9FC2-859E-A040-866F-4E19EC466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54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Ex1: A short translation program</a:t>
            </a:r>
            <a:br>
              <a:rPr lang="ko-KR" alt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955440-7779-D74E-8A6A-751661DE9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20849"/>
            <a:ext cx="5486400" cy="46132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0F96A-CB86-924F-87EE-AE542F92F1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585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1066800"/>
            <a:ext cx="5486400" cy="5334000"/>
          </a:xfrm>
        </p:spPr>
        <p:txBody>
          <a:bodyPr/>
          <a:lstStyle/>
          <a:p>
            <a:r>
              <a:rPr lang="en-US" altLang="ko-KR" dirty="0"/>
              <a:t>Run the program using the default settings: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The rotate program does none of these operation:</a:t>
            </a:r>
            <a:br>
              <a:rPr lang="en-US" altLang="ko-KR" dirty="0"/>
            </a:br>
            <a:r>
              <a:rPr lang="en-US" altLang="ko-KR" dirty="0"/>
              <a:t>buffering, echoing, editing, control key processing are all done by the terminal driver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8FFC4-7CCD-7943-A5F1-176EF918E701}"/>
              </a:ext>
            </a:extLst>
          </p:cNvPr>
          <p:cNvSpPr/>
          <p:nvPr/>
        </p:nvSpPr>
        <p:spPr>
          <a:xfrm>
            <a:off x="1122107" y="2082382"/>
            <a:ext cx="22429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$ gcc rotate.c -o rotate</a:t>
            </a:r>
          </a:p>
          <a:p>
            <a:r>
              <a:rPr lang="en-US" sz="1600" dirty="0"/>
              <a:t>$ ./rotate</a:t>
            </a:r>
          </a:p>
          <a:p>
            <a:r>
              <a:rPr lang="en-US" sz="1600" dirty="0"/>
              <a:t>abx </a:t>
            </a:r>
            <a:r>
              <a:rPr lang="en-US" sz="1600" dirty="0">
                <a:sym typeface="Wingdings" pitchFamily="2" charset="2"/>
              </a:rPr>
              <a:t> cd</a:t>
            </a:r>
          </a:p>
          <a:p>
            <a:r>
              <a:rPr lang="en-US" sz="1600"/>
              <a:t>bcde</a:t>
            </a:r>
          </a:p>
          <a:p>
            <a:r>
              <a:rPr lang="en-US" sz="1600"/>
              <a:t>efg</a:t>
            </a:r>
          </a:p>
          <a:p>
            <a:r>
              <a:rPr lang="en-US" sz="1600"/>
              <a:t>$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Canonical Mode: Buffering and Editing</a:t>
            </a:r>
            <a:endParaRPr lang="ko-KR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2E4EBA-A661-C649-9A97-9D45D012D3A0}"/>
              </a:ext>
            </a:extLst>
          </p:cNvPr>
          <p:cNvGrpSpPr/>
          <p:nvPr/>
        </p:nvGrpSpPr>
        <p:grpSpPr>
          <a:xfrm>
            <a:off x="1600200" y="2819400"/>
            <a:ext cx="1766077" cy="276999"/>
            <a:chOff x="1600200" y="2819400"/>
            <a:chExt cx="1766077" cy="276999"/>
          </a:xfrm>
        </p:grpSpPr>
        <p:sp>
          <p:nvSpPr>
            <p:cNvPr id="6" name="TextBox 5"/>
            <p:cNvSpPr txBox="1"/>
            <p:nvPr/>
          </p:nvSpPr>
          <p:spPr>
            <a:xfrm>
              <a:off x="2139957" y="2819400"/>
              <a:ext cx="1226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</a:rPr>
                <a:t>back space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1600200" y="2829856"/>
              <a:ext cx="539757" cy="143045"/>
              <a:chOff x="1064572" y="2529180"/>
              <a:chExt cx="539757" cy="143045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1064572" y="2529180"/>
                <a:ext cx="256519" cy="0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1192832" y="2529180"/>
                <a:ext cx="0" cy="143044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/>
              <p:cNvCxnSpPr/>
              <p:nvPr/>
            </p:nvCxnSpPr>
            <p:spPr>
              <a:xfrm>
                <a:off x="1192832" y="2672225"/>
                <a:ext cx="411497" cy="0"/>
              </a:xfrm>
              <a:prstGeom prst="straightConnector1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5149850" y="3652042"/>
            <a:ext cx="3994150" cy="2748758"/>
            <a:chOff x="5149850" y="3652042"/>
            <a:chExt cx="3994150" cy="274875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9850" y="3652042"/>
              <a:ext cx="3994150" cy="274875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6765925" y="4930111"/>
              <a:ext cx="733896" cy="487330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00889" y="3857745"/>
              <a:ext cx="9191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/>
                <a:t>Terminal Driver</a:t>
              </a:r>
              <a:endParaRPr lang="en-US" b="1" dirty="0"/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H="1" flipV="1">
              <a:off x="6342239" y="4117440"/>
              <a:ext cx="442932" cy="80397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890181"/>
            <a:ext cx="3251200" cy="276186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3DE8E2B-7D61-3B4B-8A7F-35EDCFAF4349}"/>
              </a:ext>
            </a:extLst>
          </p:cNvPr>
          <p:cNvSpPr/>
          <p:nvPr/>
        </p:nvSpPr>
        <p:spPr>
          <a:xfrm>
            <a:off x="1509711" y="3121223"/>
            <a:ext cx="697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Ctrl+C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D0745-49B2-E84B-BF46-3C34D26D2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0890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Noncanonical Processing</a:t>
            </a: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64137"/>
            <a:ext cx="3662091" cy="1220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" y="3785592"/>
            <a:ext cx="6744134" cy="124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217164" y="1793004"/>
            <a:ext cx="2749178" cy="411277"/>
            <a:chOff x="1279510" y="2060848"/>
            <a:chExt cx="2749178" cy="411277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279510" y="2060848"/>
              <a:ext cx="1872208" cy="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>
              <a:off x="3019638" y="2060848"/>
              <a:ext cx="1009050" cy="411277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4160768" y="1943066"/>
            <a:ext cx="437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Turning off canonical mode processing in the driver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3839" y="2059251"/>
            <a:ext cx="44755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^C</a:t>
            </a:r>
            <a:endParaRPr lang="ko-KR" altLang="en-US" sz="1700" b="1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그룹 9"/>
          <p:cNvGrpSpPr/>
          <p:nvPr/>
        </p:nvGrpSpPr>
        <p:grpSpPr>
          <a:xfrm>
            <a:off x="1905932" y="3462032"/>
            <a:ext cx="3656668" cy="614494"/>
            <a:chOff x="1279510" y="1446354"/>
            <a:chExt cx="3656668" cy="614494"/>
          </a:xfrm>
        </p:grpSpPr>
        <p:cxnSp>
          <p:nvCxnSpPr>
            <p:cNvPr id="14" name="직선 연결선 5"/>
            <p:cNvCxnSpPr/>
            <p:nvPr/>
          </p:nvCxnSpPr>
          <p:spPr>
            <a:xfrm>
              <a:off x="1279510" y="2060848"/>
              <a:ext cx="1872208" cy="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6"/>
            <p:cNvCxnSpPr/>
            <p:nvPr/>
          </p:nvCxnSpPr>
          <p:spPr>
            <a:xfrm flipV="1">
              <a:off x="3019638" y="1446354"/>
              <a:ext cx="1916540" cy="614494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388832" y="2855211"/>
            <a:ext cx="4371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Turning off canonical mode processing and echo mode in the driver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7408FE-C184-E849-A6FD-8B614C6BC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546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 of Terminal Modes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334000"/>
          </a:xfrm>
        </p:spPr>
        <p:txBody>
          <a:bodyPr/>
          <a:lstStyle/>
          <a:p>
            <a:r>
              <a:rPr lang="en-US" altLang="ko-KR" b="1" dirty="0"/>
              <a:t>canonical mode </a:t>
            </a:r>
            <a:endParaRPr lang="en-US" altLang="ko-KR" dirty="0"/>
          </a:p>
          <a:p>
            <a:pPr lvl="1"/>
            <a:r>
              <a:rPr lang="en-US" altLang="ko-KR" dirty="0"/>
              <a:t>Buffering and editing are turned on</a:t>
            </a:r>
            <a:endParaRPr lang="en-US" b="1" dirty="0"/>
          </a:p>
          <a:p>
            <a:pPr lvl="1"/>
            <a:r>
              <a:rPr lang="en-US" b="1" dirty="0"/>
              <a:t>terminal</a:t>
            </a:r>
            <a:r>
              <a:rPr lang="en-US" dirty="0"/>
              <a:t> input is processed in lines terminated by newline ( '\n’ ) or EOF (Ctrl+D) characters.</a:t>
            </a:r>
            <a:endParaRPr lang="en-US" altLang="ko-K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792" y="3011424"/>
            <a:ext cx="3848208" cy="274320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EDD6C80-CA1C-6842-A9FF-42BC3FCFD729}"/>
              </a:ext>
            </a:extLst>
          </p:cNvPr>
          <p:cNvSpPr txBox="1">
            <a:spLocks/>
          </p:cNvSpPr>
          <p:nvPr/>
        </p:nvSpPr>
        <p:spPr bwMode="auto">
          <a:xfrm>
            <a:off x="212544" y="3011424"/>
            <a:ext cx="5105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tx1"/>
              </a:buClr>
              <a:buSzPct val="120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tx1"/>
              </a:buClr>
              <a:buSzPct val="100000"/>
              <a:buFont typeface="Courier New" charset="0"/>
              <a:buChar char="o"/>
              <a:defRPr sz="2000" kern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9AC5"/>
              </a:buClr>
              <a:buFont typeface="Arial" charset="0"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9AC5"/>
              </a:buClr>
              <a:buFont typeface="Arial" charset="0"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/>
              <a:t>noncanonical</a:t>
            </a:r>
            <a:r>
              <a:rPr lang="en-US" altLang="ko-KR" b="1" dirty="0"/>
              <a:t> mode </a:t>
            </a:r>
            <a:endParaRPr lang="en-US" altLang="ko-KR" dirty="0"/>
          </a:p>
          <a:p>
            <a:pPr lvl="1"/>
            <a:r>
              <a:rPr lang="en-US" altLang="ko-KR" dirty="0"/>
              <a:t>Buffering and editing are turned off</a:t>
            </a:r>
          </a:p>
          <a:p>
            <a:pPr lvl="1"/>
            <a:r>
              <a:rPr lang="en-US" altLang="ko-KR" dirty="0"/>
              <a:t>But, terminal driver still does specific processing : ^C, \n, \r</a:t>
            </a:r>
          </a:p>
          <a:p>
            <a:pPr lvl="1"/>
            <a:endParaRPr lang="en-US" altLang="ko-KR" sz="1200" dirty="0"/>
          </a:p>
          <a:p>
            <a:r>
              <a:rPr lang="en-US" altLang="ko-KR" b="1" dirty="0"/>
              <a:t>non-anything mode : raw mode</a:t>
            </a:r>
          </a:p>
          <a:p>
            <a:pPr lvl="1"/>
            <a:r>
              <a:rPr lang="en-US" altLang="ko-KR" dirty="0"/>
              <a:t>When all processing is turned off, the driver passes input directly to the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B1014-BC70-1245-989C-E3F49EEE6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67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TOOLS" val="&lt;WMTools ver=&quot;1.0&quot;&gt;&lt;Timings&gt;&lt;Slide id=&quot;257&quot; dur=&quot;1.332&quot;/&gt;&lt;/Timings&gt;&lt;/WMTools&gt;"/>
</p:tagLst>
</file>

<file path=ppt/theme/theme1.xml><?xml version="1.0" encoding="utf-8"?>
<a:theme xmlns:a="http://schemas.openxmlformats.org/drawingml/2006/main" name="Blue Pearl DeLuxe">
  <a:themeElements>
    <a:clrScheme name="Blue Pearl DeLuxe 1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Blue Pearl DeLux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C0C0C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tabLst/>
          <a:defRPr kumimoji="0" lang="en-US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C0C0C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tabLst/>
          <a:defRPr kumimoji="0" lang="en-US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lue Pearl DeLuxe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Pearl DeLuxe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17428</TotalTime>
  <Words>2384</Words>
  <Application>Microsoft Macintosh PowerPoint</Application>
  <PresentationFormat>On-screen Show (4:3)</PresentationFormat>
  <Paragraphs>387</Paragraphs>
  <Slides>46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굴림</vt:lpstr>
      <vt:lpstr>맑은 고딕</vt:lpstr>
      <vt:lpstr>Arial</vt:lpstr>
      <vt:lpstr>Courier New</vt:lpstr>
      <vt:lpstr>Verdana</vt:lpstr>
      <vt:lpstr>Wingdings</vt:lpstr>
      <vt:lpstr>Blue Pearl DeLuxe</vt:lpstr>
      <vt:lpstr>Ch6. Programming for Humans  Terminal Control and Signals </vt:lpstr>
      <vt:lpstr>Objectives</vt:lpstr>
      <vt:lpstr>Device-Specific Programs</vt:lpstr>
      <vt:lpstr>User Programs: A Common Type of Device-Specific Program</vt:lpstr>
      <vt:lpstr>Contents</vt:lpstr>
      <vt:lpstr>Ex1: A short translation program </vt:lpstr>
      <vt:lpstr>Canonical Mode: Buffering and Editing</vt:lpstr>
      <vt:lpstr>Noncanonical Processing</vt:lpstr>
      <vt:lpstr>Summary of Terminal Modes</vt:lpstr>
      <vt:lpstr>Contents</vt:lpstr>
      <vt:lpstr>A shell script for a bank machine (ATM) </vt:lpstr>
      <vt:lpstr>Ex2: play_again.c</vt:lpstr>
      <vt:lpstr>Ex2: play_again0.c</vt:lpstr>
      <vt:lpstr>Ex2: play_again0.c</vt:lpstr>
      <vt:lpstr>Ex3: play_again1.c – immediate response</vt:lpstr>
      <vt:lpstr>Ex3: play_again1.c – immediate response</vt:lpstr>
      <vt:lpstr>Ex3: play_again1.c – immediate response</vt:lpstr>
      <vt:lpstr>Ex3: play_again1.c – immediate response</vt:lpstr>
      <vt:lpstr>Ex4: play_again2.c – ignore illegal keys</vt:lpstr>
      <vt:lpstr>Ex4: play_again2.c – ignore illegal keys</vt:lpstr>
      <vt:lpstr>Ex4: play_again2.c – ignore illegal keys</vt:lpstr>
      <vt:lpstr>Nonblocking Input: play_again3.c</vt:lpstr>
      <vt:lpstr>Blocking vs. Nonblocking Input </vt:lpstr>
      <vt:lpstr>Ex5: play_again3.c – use nonblocking mode for timeouts</vt:lpstr>
      <vt:lpstr>Ex5: play_again3.c – use nonblocking mode for timeouts</vt:lpstr>
      <vt:lpstr>Ex5: play_again3.c – use nonblocking mode for timeouts</vt:lpstr>
      <vt:lpstr>Ex5: play_again3.c – use nonblocking mode for timeouts</vt:lpstr>
      <vt:lpstr>Ex5: play_again3.c – use nonblocking mode for timeouts</vt:lpstr>
      <vt:lpstr>Ex5: play_again3.c – use nonblocking mode for timeouts</vt:lpstr>
      <vt:lpstr>Ex5: play_again3.c – use nonblocking mode for timeouts</vt:lpstr>
      <vt:lpstr>Contents</vt:lpstr>
      <vt:lpstr>What Does Ctrl-C Do?</vt:lpstr>
      <vt:lpstr>What is a Signal?</vt:lpstr>
      <vt:lpstr>Where Can I Find a List of Signals? </vt:lpstr>
      <vt:lpstr>What Can a Process Do about a Signal?</vt:lpstr>
      <vt:lpstr>Signal Handling</vt:lpstr>
      <vt:lpstr>Example of Signal Handling</vt:lpstr>
      <vt:lpstr>Example of Signal Handling</vt:lpstr>
      <vt:lpstr>Example of Signal Handling</vt:lpstr>
      <vt:lpstr>Example of Signal Handling</vt:lpstr>
      <vt:lpstr>Contents</vt:lpstr>
      <vt:lpstr>Ex 8: play_again4.c</vt:lpstr>
      <vt:lpstr>Ex 8: play_again4.c</vt:lpstr>
      <vt:lpstr>Ex 8: play_again4.c</vt:lpstr>
      <vt:lpstr>Ex 8: play_again4.c</vt:lpstr>
      <vt:lpstr>Summary</vt:lpstr>
    </vt:vector>
  </TitlesOfParts>
  <Manager>Sam Lin, Palisades, New York</Manager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Blue Pearl DeLuxe template</dc:title>
  <dc:creator>samlin@us.ibm.com</dc:creator>
  <dc:description>Blue Onyx Deluxe, Blue Pearl Deluxe:  Generally for "customer-facing" presentations_x000d_
-  Blue Pearl Deluxe is useful for one-on-one laptop presentations and for easy printing.  Textures on the opening screen carry through the blue bands on text slides._x000d_
-  Blue Onyx Deluxe relies heavily on black for maximum contrast, particularly in projection._x000d_
Blue Onyx Basic, Blue Pearl Basic:  Intended for basic internal presentations.  May also be used for customers._x000d_
-  Blue Onyx Basic uses black throughout for maximum contrast, particularly in projection._x000d_
-  Blue Pearl Basic works well for one-on-one laptop presentations and makes printing easy.</dc:description>
  <cp:lastModifiedBy>Microsoft Office User</cp:lastModifiedBy>
  <cp:revision>1250</cp:revision>
  <cp:lastPrinted>2019-10-07T04:02:48Z</cp:lastPrinted>
  <dcterms:created xsi:type="dcterms:W3CDTF">2003-05-28T17:22:15Z</dcterms:created>
  <dcterms:modified xsi:type="dcterms:W3CDTF">2019-10-07T04:13:38Z</dcterms:modified>
</cp:coreProperties>
</file>